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tags/tag34.xml" ContentType="application/vnd.openxmlformats-officedocument.presentationml.tags+xml"/>
  <Override PartName="/ppt/notesSlides/notesSlide34.xml" ContentType="application/vnd.openxmlformats-officedocument.presentationml.notesSlide+xml"/>
  <Override PartName="/ppt/tags/tag35.xml" ContentType="application/vnd.openxmlformats-officedocument.presentationml.tags+xml"/>
  <Override PartName="/ppt/notesSlides/notesSlide35.xml" ContentType="application/vnd.openxmlformats-officedocument.presentationml.notesSlide+xml"/>
  <Override PartName="/ppt/tags/tag36.xml" ContentType="application/vnd.openxmlformats-officedocument.presentationml.tags+xml"/>
  <Override PartName="/ppt/notesSlides/notesSlide36.xml" ContentType="application/vnd.openxmlformats-officedocument.presentationml.notesSlide+xml"/>
  <Override PartName="/ppt/tags/tag37.xml" ContentType="application/vnd.openxmlformats-officedocument.presentationml.tags+xml"/>
  <Override PartName="/ppt/notesSlides/notesSlide37.xml" ContentType="application/vnd.openxmlformats-officedocument.presentationml.notesSlide+xml"/>
  <Override PartName="/ppt/tags/tag38.xml" ContentType="application/vnd.openxmlformats-officedocument.presentationml.tags+xml"/>
  <Override PartName="/ppt/notesSlides/notesSlide3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315" r:id="rId2"/>
    <p:sldId id="778" r:id="rId3"/>
    <p:sldId id="806" r:id="rId4"/>
    <p:sldId id="763" r:id="rId5"/>
    <p:sldId id="842" r:id="rId6"/>
    <p:sldId id="843" r:id="rId7"/>
    <p:sldId id="864" r:id="rId8"/>
    <p:sldId id="844" r:id="rId9"/>
    <p:sldId id="845" r:id="rId10"/>
    <p:sldId id="846" r:id="rId11"/>
    <p:sldId id="374" r:id="rId12"/>
    <p:sldId id="848" r:id="rId13"/>
    <p:sldId id="410" r:id="rId14"/>
    <p:sldId id="370" r:id="rId15"/>
    <p:sldId id="359" r:id="rId16"/>
    <p:sldId id="805" r:id="rId17"/>
    <p:sldId id="863" r:id="rId18"/>
    <p:sldId id="808" r:id="rId19"/>
    <p:sldId id="815" r:id="rId20"/>
    <p:sldId id="849" r:id="rId21"/>
    <p:sldId id="825" r:id="rId22"/>
    <p:sldId id="824" r:id="rId23"/>
    <p:sldId id="853" r:id="rId24"/>
    <p:sldId id="854" r:id="rId25"/>
    <p:sldId id="855" r:id="rId26"/>
    <p:sldId id="816" r:id="rId27"/>
    <p:sldId id="827" r:id="rId28"/>
    <p:sldId id="856" r:id="rId29"/>
    <p:sldId id="857" r:id="rId30"/>
    <p:sldId id="858" r:id="rId31"/>
    <p:sldId id="859" r:id="rId32"/>
    <p:sldId id="860" r:id="rId33"/>
    <p:sldId id="829" r:id="rId34"/>
    <p:sldId id="817" r:id="rId35"/>
    <p:sldId id="833" r:id="rId36"/>
    <p:sldId id="831" r:id="rId37"/>
    <p:sldId id="818" r:id="rId38"/>
    <p:sldId id="835" r:id="rId39"/>
    <p:sldId id="840" r:id="rId40"/>
    <p:sldId id="841" r:id="rId41"/>
    <p:sldId id="862" r:id="rId42"/>
    <p:sldId id="836" r:id="rId43"/>
    <p:sldId id="837" r:id="rId44"/>
    <p:sldId id="832" r:id="rId45"/>
    <p:sldId id="861" r:id="rId46"/>
    <p:sldId id="46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FEF91F-1E90-493F-958D-5DD030754175}">
          <p14:sldIdLst>
            <p14:sldId id="315"/>
            <p14:sldId id="778"/>
            <p14:sldId id="806"/>
            <p14:sldId id="763"/>
            <p14:sldId id="842"/>
            <p14:sldId id="843"/>
            <p14:sldId id="864"/>
            <p14:sldId id="844"/>
            <p14:sldId id="845"/>
            <p14:sldId id="846"/>
            <p14:sldId id="374"/>
            <p14:sldId id="848"/>
            <p14:sldId id="410"/>
            <p14:sldId id="370"/>
            <p14:sldId id="359"/>
            <p14:sldId id="805"/>
            <p14:sldId id="863"/>
            <p14:sldId id="808"/>
            <p14:sldId id="815"/>
            <p14:sldId id="849"/>
            <p14:sldId id="825"/>
            <p14:sldId id="824"/>
            <p14:sldId id="853"/>
            <p14:sldId id="854"/>
            <p14:sldId id="855"/>
            <p14:sldId id="816"/>
            <p14:sldId id="827"/>
            <p14:sldId id="856"/>
            <p14:sldId id="857"/>
            <p14:sldId id="858"/>
            <p14:sldId id="859"/>
            <p14:sldId id="860"/>
            <p14:sldId id="829"/>
            <p14:sldId id="817"/>
            <p14:sldId id="833"/>
            <p14:sldId id="831"/>
            <p14:sldId id="818"/>
            <p14:sldId id="835"/>
            <p14:sldId id="840"/>
            <p14:sldId id="841"/>
            <p14:sldId id="862"/>
            <p14:sldId id="836"/>
            <p14:sldId id="837"/>
            <p14:sldId id="832"/>
            <p14:sldId id="861"/>
            <p14:sldId id="465"/>
          </p14:sldIdLst>
        </p14:section>
        <p14:section name="Store" id="{99F90279-42E7-411D-A27A-8C0A36389AB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FEBA090-0AE9-9F8E-40EE-5CC243E7E5EE}" name="Wes Austin" initials="WA" userId="Wes Austin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thum, Bryan Michael" initials="PBM" lastIdx="3" clrIdx="0">
    <p:extLst>
      <p:ext uri="{19B8F6BF-5375-455C-9EA6-DF929625EA0E}">
        <p15:presenceInfo xmlns:p15="http://schemas.microsoft.com/office/powerpoint/2012/main" userId="S-1-5-21-2509641344-1052565914-3260824488-13179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03F314"/>
    <a:srgbClr val="FF9900"/>
    <a:srgbClr val="00B050"/>
    <a:srgbClr val="007033"/>
    <a:srgbClr val="C00000"/>
    <a:srgbClr val="2E6187"/>
    <a:srgbClr val="E09878"/>
    <a:srgbClr val="00002E"/>
    <a:srgbClr val="3B19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788" autoAdjust="0"/>
  </p:normalViewPr>
  <p:slideViewPr>
    <p:cSldViewPr snapToGrid="0">
      <p:cViewPr varScale="1">
        <p:scale>
          <a:sx n="88" d="100"/>
          <a:sy n="88" d="100"/>
        </p:scale>
        <p:origin x="14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13A625-3A15-ACBE-8CBF-C2AAD8D30E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10433B-45C8-E9C7-266E-286ED8395A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ABB0A-9B4A-4429-BD7A-E953AD02331E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9F3DAF-81C5-73CC-EF32-22C2A157AA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4091C-2588-55AB-A9AC-84519A4CDA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104628-7E14-4689-A0F7-5C5F1B1F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344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51268-28D7-4A1D-B6E7-7FC724367079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CB739-FC4C-4CC2-B8DD-75C8DB48E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951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83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15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85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87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97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54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21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151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07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54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92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out the link and scroll to the bottom. There’s a timeline of significant EJ moments in US history.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29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70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22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23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73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4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04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Cerrell</a:t>
            </a:r>
            <a:r>
              <a:rPr lang="en-US" sz="1200" dirty="0"/>
              <a:t> Associates 1984:  hazardous waste facilities targeted “local communities that would not protest the location of waste sites in their area—in particular, people without a college education, the poor, Catholics, and those “not involved in voluntary associations.””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68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69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00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time, Warren County had the highest percentage of Black residents of any county in NC.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81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51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041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13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63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294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859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555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839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05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03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01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23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17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18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97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>
            <a:cxnSpLocks/>
          </p:cNvCxnSpPr>
          <p:nvPr userDrawn="1"/>
        </p:nvCxnSpPr>
        <p:spPr>
          <a:xfrm flipV="1">
            <a:off x="576573" y="3252524"/>
            <a:ext cx="8719827" cy="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 userDrawn="1"/>
        </p:nvSpPr>
        <p:spPr>
          <a:xfrm>
            <a:off x="2895600" y="2336373"/>
            <a:ext cx="6400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5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98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57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 txBox="1">
            <a:spLocks/>
          </p:cNvSpPr>
          <p:nvPr userDrawn="1"/>
        </p:nvSpPr>
        <p:spPr>
          <a:xfrm>
            <a:off x="2251882" y="6506128"/>
            <a:ext cx="6587318" cy="288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WTP for water quality, location information, and the rural-urban divide</a:t>
            </a:r>
          </a:p>
        </p:txBody>
      </p:sp>
    </p:spTree>
    <p:extLst>
      <p:ext uri="{BB962C8B-B14F-4D97-AF65-F5344CB8AC3E}">
        <p14:creationId xmlns:p14="http://schemas.microsoft.com/office/powerpoint/2010/main" val="62138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A58FB-A7C2-4765-B1CE-12B745BD456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75038-3E80-4011-877B-B3BA9C84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00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A58FB-A7C2-4765-B1CE-12B745BD456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75038-3E80-4011-877B-B3BA9C84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42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0" y="6453218"/>
            <a:ext cx="12192000" cy="418034"/>
          </a:xfrm>
          <a:prstGeom prst="rect">
            <a:avLst/>
          </a:prstGeom>
          <a:gradFill>
            <a:gsLst>
              <a:gs pos="10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ooter Placeholder 4"/>
          <p:cNvSpPr txBox="1">
            <a:spLocks/>
          </p:cNvSpPr>
          <p:nvPr userDrawn="1"/>
        </p:nvSpPr>
        <p:spPr>
          <a:xfrm>
            <a:off x="7906894" y="6514937"/>
            <a:ext cx="4285106" cy="294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8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Footer Placeholder 4"/>
          <p:cNvSpPr txBox="1">
            <a:spLocks/>
          </p:cNvSpPr>
          <p:nvPr userDrawn="1"/>
        </p:nvSpPr>
        <p:spPr>
          <a:xfrm>
            <a:off x="62778" y="6514936"/>
            <a:ext cx="6033221" cy="2945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Lecture 13: Environmental Justice in Regulation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2936995" y="6490212"/>
            <a:ext cx="6318010" cy="288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baseline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269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kern="1200" spc="-50" baseline="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8.emf"/><Relationship Id="rId5" Type="http://schemas.openxmlformats.org/officeDocument/2006/relationships/hyperlink" Target="https://www.nrdc.org/experts/albert-huang/20th-anniversary-president-clintons-executive-order-12898-environmental-justice" TargetMode="External"/><Relationship Id="rId4" Type="http://schemas.openxmlformats.org/officeDocument/2006/relationships/hyperlink" Target="https://www.epa.gov/laws-regulations/summary-executive-order-12898-federal-actions-address-environmental-justic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epa.gov/environmentaljustice/learn-about-environmental-justice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epa.gov/environmentaljustice/learn-about-environmental-justice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cc.org/wp-content/uploads/2021/03/toxic-wastes-and-race-at-twenty-1987-2007.pdf" TargetMode="Externa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cc.org/wp-content/uploads/2021/03/toxic-wastes-and-race-at-twenty-1987-2007.pdf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hyperlink" Target="https://journals.sagepub.com/doi/10.1068/a37446" TargetMode="External"/><Relationship Id="rId5" Type="http://schemas.openxmlformats.org/officeDocument/2006/relationships/hyperlink" Target="https://www.sciencedirect.com/science/article/abs/pii/S0921800914002122" TargetMode="External"/><Relationship Id="rId4" Type="http://schemas.openxmlformats.org/officeDocument/2006/relationships/hyperlink" Target="https://papers.ssrn.com/sol3/papers.cfm?abstract_id=3599998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://fingfx.thomsonreuters.com/gfx/rngs/USA-TRUMP-TRIBES/010050FH10J/index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hyperlink" Target="https://www.epa.gov/navajo-nation-uranium-cleanup" TargetMode="Externa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hyperlink" Target="https://books.google.com/books?hl=en&amp;lr=&amp;id=vSSKrxjcs60C&amp;oi=fnd&amp;pg=PA199&amp;dq=info:85B8dU_tb2EJ:scholar.google.com&amp;ots=eTYpuBoMnW&amp;sig=2x_YJ0j3c2D25j__fdgBGHK3ZKc#v=onepage&amp;q&amp;f=false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www.epa.gov/sites/default/files/2014-12/documents/effects_of_socio-economic_and_input-related_factors_on_polluting_plants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hyperlink" Target="https://www.epa.gov/sites/default/files/2014-12/documents/effects_of_socio-economic_and_input-related_factors_on_polluting_plants.pdf" TargetMode="Externa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19.png"/><Relationship Id="rId4" Type="http://schemas.openxmlformats.org/officeDocument/2006/relationships/hyperlink" Target="https://www.epa.gov/sites/default/files/2014-12/documents/effects_of_socio-economic_and_input-related_factors_on_polluting_plants.pd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www.epa.gov/sites/default/files/2014-12/documents/effects_of_socio-economic_and_input-related_factors_on_polluting_plants.pdf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hyperlink" Target="https://iopscience.iop.org/article/10.1088/1748-9326/10/11/115008/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hyperlink" Target="https://www.aeaweb.org/articles?id=10.1257/aer.101.3.620" TargetMode="External"/><Relationship Id="rId4" Type="http://schemas.openxmlformats.org/officeDocument/2006/relationships/hyperlink" Target="https://www.aeaweb.org/articles?id=10.1257/aer.98.3.843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hyperlink" Target="https://www.aeaweb.org/articles?id=10.1257/aer.101.3.620" TargetMode="Externa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27.png"/><Relationship Id="rId4" Type="http://schemas.openxmlformats.org/officeDocument/2006/relationships/hyperlink" Target="https://www.aeaweb.org/articles?id=10.1257/aer.101.3.620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25.png"/><Relationship Id="rId4" Type="http://schemas.openxmlformats.org/officeDocument/2006/relationships/hyperlink" Target="https://sites.duke.edu/christophertimmins/files/2021/11/displacement_paper_2021_11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26.png"/><Relationship Id="rId4" Type="http://schemas.openxmlformats.org/officeDocument/2006/relationships/hyperlink" Target="https://sites.duke.edu/christophertimmins/files/2021/11/displacement_paper_2021_11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29.png"/><Relationship Id="rId4" Type="http://schemas.openxmlformats.org/officeDocument/2006/relationships/hyperlink" Target="https://www.sciencedirect.com/science/article/pii/S0095069622000353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hyperlink" Target="https://dsl.richmond.edu/panorama/redlining/#loc=5/39.1/-94.5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hyperlink" Target="https://www.npr.org/2021/01/29/956012329/hope-and-skepticism-as-biden-promises-to-address-environmental-racism" TargetMode="External"/><Relationship Id="rId5" Type="http://schemas.openxmlformats.org/officeDocument/2006/relationships/image" Target="../media/image1.jpeg"/><Relationship Id="rId4" Type="http://schemas.openxmlformats.org/officeDocument/2006/relationships/hyperlink" Target="https://www.epa.gov/environmentaljustic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hyperlink" Target="https://pubs.acs.org/doi/10.1021/acs.estlett.1c01012" TargetMode="Externa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drive.google.com/file/d/1J8KdEYskg4l2WvBTOESTogftChaYr8yo/view?pli=1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4" Type="http://schemas.openxmlformats.org/officeDocument/2006/relationships/hyperlink" Target="https://ij.org/wp-content/uploads/2015/03/Perspectives-Fullilove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5" Type="http://schemas.openxmlformats.org/officeDocument/2006/relationships/hyperlink" Target="https://www.aeaweb.org/articles?id=10.1257/jel.20171164" TargetMode="External"/><Relationship Id="rId4" Type="http://schemas.openxmlformats.org/officeDocument/2006/relationships/hyperlink" Target="https://www.aeaweb.org/articles?id=10.1257/jep.25.3.153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5" Type="http://schemas.openxmlformats.org/officeDocument/2006/relationships/hyperlink" Target="https://www.epa.gov/sites/default/files/2016-06/documents/ejtg_5_6_16_v5.1.pdf" TargetMode="External"/><Relationship Id="rId4" Type="http://schemas.openxmlformats.org/officeDocument/2006/relationships/hyperlink" Target="https://github.com/adamtheising/environmental_economics/blob/main/journal%20articles/Andarge%20et%20al%202023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2.jpeg"/><Relationship Id="rId4" Type="http://schemas.openxmlformats.org/officeDocument/2006/relationships/hyperlink" Target="https://library.unc.edu/2022/08/we-birthed-the-movement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3.jpeg"/><Relationship Id="rId4" Type="http://schemas.openxmlformats.org/officeDocument/2006/relationships/hyperlink" Target="https://www.washingtonpost.com/climate-environment/interactive/2021/environmental-justice-rac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4.jpeg"/><Relationship Id="rId4" Type="http://schemas.openxmlformats.org/officeDocument/2006/relationships/hyperlink" Target="https://www.colorado.edu/coloradan/2019/10/01/environmental-justice-al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5.png"/><Relationship Id="rId5" Type="http://schemas.openxmlformats.org/officeDocument/2006/relationships/hyperlink" Target="https://www.nrc.gov/docs/ML1310/ML13109A339.pdf" TargetMode="External"/><Relationship Id="rId4" Type="http://schemas.openxmlformats.org/officeDocument/2006/relationships/hyperlink" Target="https://www.gao.gov/assets/rced-83-168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www.ucc.org/what-we-do/justice-local-church-ministries/justice/faithful-action-ministries/environmental-justice/principles_of_environmental_justic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4632" y="4471423"/>
            <a:ext cx="67093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+mj-lt"/>
                <a:cs typeface="Calibri Light" panose="020F0302020204030204" pitchFamily="34" charset="0"/>
              </a:rPr>
              <a:t>Prof. Austin</a:t>
            </a:r>
          </a:p>
          <a:p>
            <a:r>
              <a:rPr lang="en-US" sz="2600" dirty="0">
                <a:latin typeface="+mj-lt"/>
                <a:cs typeface="Calibri Light" panose="020F0302020204030204" pitchFamily="34" charset="0"/>
              </a:rPr>
              <a:t>Environmental Economics</a:t>
            </a:r>
            <a:br>
              <a:rPr lang="en-US" sz="2600" dirty="0">
                <a:latin typeface="+mj-lt"/>
                <a:cs typeface="Calibri Light" panose="020F0302020204030204" pitchFamily="34" charset="0"/>
              </a:rPr>
            </a:br>
            <a:r>
              <a:rPr lang="en-US" sz="2600" dirty="0">
                <a:latin typeface="+mj-lt"/>
                <a:cs typeface="Calibri Light" panose="020F0302020204030204" pitchFamily="34" charset="0"/>
              </a:rPr>
              <a:t>Econ 4075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84632" y="2386577"/>
            <a:ext cx="11022736" cy="70788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3200" dirty="0">
                <a:solidFill>
                  <a:srgbClr val="0070C0"/>
                </a:solidFill>
                <a:latin typeface="+mn-lt"/>
                <a:cs typeface="Calibri Light" panose="020F0302020204030204" pitchFamily="34" charset="0"/>
              </a:rPr>
              <a:t>Lecture 13: Environmental Justice History and Context</a:t>
            </a:r>
          </a:p>
        </p:txBody>
      </p:sp>
    </p:spTree>
    <p:extLst>
      <p:ext uri="{BB962C8B-B14F-4D97-AF65-F5344CB8AC3E}">
        <p14:creationId xmlns:p14="http://schemas.microsoft.com/office/powerpoint/2010/main" val="2768470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351659" y="2829804"/>
            <a:ext cx="5873295" cy="23721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hlinkClick r:id="rId4"/>
              </a:rPr>
              <a:t>Executive Order 12898 </a:t>
            </a:r>
            <a:r>
              <a:rPr lang="en-US" sz="2000" dirty="0"/>
              <a:t>signed in 1994.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Directs all federal agencies to identify and address disproportionately high and adverse effects of their policies on </a:t>
            </a:r>
            <a:r>
              <a:rPr lang="en-US" sz="2000" b="1" dirty="0">
                <a:solidFill>
                  <a:srgbClr val="0070C0"/>
                </a:solidFill>
              </a:rPr>
              <a:t>minority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70C0"/>
                </a:solidFill>
              </a:rPr>
              <a:t>low-income</a:t>
            </a:r>
            <a:r>
              <a:rPr lang="en-US" sz="2000" dirty="0"/>
              <a:t> populations. </a:t>
            </a:r>
          </a:p>
          <a:p>
            <a:pPr>
              <a:lnSpc>
                <a:spcPct val="125000"/>
              </a:lnSpc>
            </a:pPr>
            <a:endParaRPr lang="en-US" sz="20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37763" y="-468923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The Movement Gains Support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7D0569-A461-7E9B-A4DD-06F4FBA6C777}"/>
              </a:ext>
            </a:extLst>
          </p:cNvPr>
          <p:cNvSpPr txBox="1"/>
          <p:nvPr/>
        </p:nvSpPr>
        <p:spPr>
          <a:xfrm>
            <a:off x="8194431" y="6020544"/>
            <a:ext cx="399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Bill Clinton signing EO 12898 (</a:t>
            </a:r>
            <a:r>
              <a:rPr lang="en-US" dirty="0">
                <a:hlinkClick r:id="rId5"/>
              </a:rPr>
              <a:t>source</a:t>
            </a:r>
            <a:r>
              <a:rPr lang="en-US" dirty="0"/>
              <a:t>).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C4DD3F-AE07-5830-39D1-FD753B23B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681" y="2011252"/>
            <a:ext cx="5353643" cy="40092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378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67436" y="255176"/>
            <a:ext cx="9942490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4940"/>
            <a:endParaRPr lang="en-US" sz="4700" i="1" dirty="0">
              <a:latin typeface="Calibri Light" panose="020F0302020204030204" pitchFamily="34" charset="0"/>
            </a:endParaRPr>
          </a:p>
          <a:p>
            <a:pPr marR="4940"/>
            <a:endParaRPr lang="en-US" sz="4700" i="1" dirty="0">
              <a:latin typeface="Calibri Light" panose="020F0302020204030204" pitchFamily="34" charset="0"/>
            </a:endParaRPr>
          </a:p>
          <a:p>
            <a:pPr marR="11490"/>
            <a:endParaRPr lang="en-US" sz="2400" dirty="0">
              <a:latin typeface="Calibri" panose="020F0502020204030204" pitchFamily="34" charset="0"/>
            </a:endParaRPr>
          </a:p>
          <a:p>
            <a:pPr marR="11490"/>
            <a:r>
              <a:rPr lang="en-US" sz="2400" dirty="0">
                <a:latin typeface="Calibri" panose="020F0502020204030204" pitchFamily="34" charset="0"/>
              </a:rPr>
              <a:t>The </a:t>
            </a:r>
            <a:r>
              <a:rPr lang="en-US" sz="2400" b="1" dirty="0">
                <a:latin typeface="Calibri" panose="020F0502020204030204" pitchFamily="34" charset="0"/>
              </a:rPr>
              <a:t>fair treatment </a:t>
            </a:r>
            <a:r>
              <a:rPr lang="en-US" sz="2400" dirty="0">
                <a:latin typeface="Calibri" panose="020F0502020204030204" pitchFamily="34" charset="0"/>
              </a:rPr>
              <a:t>and </a:t>
            </a:r>
            <a:r>
              <a:rPr lang="en-US" sz="2400" b="1" dirty="0">
                <a:latin typeface="Calibri" panose="020F0502020204030204" pitchFamily="34" charset="0"/>
              </a:rPr>
              <a:t>meaningful involvement </a:t>
            </a:r>
            <a:r>
              <a:rPr lang="en-US" sz="2400" dirty="0">
                <a:latin typeface="Calibri" panose="020F0502020204030204" pitchFamily="34" charset="0"/>
              </a:rPr>
              <a:t>of all people regardless of race, color, national origin, or income with respect to the development, implementation, and enforcement of environmental laws, regulations, and policies.</a:t>
            </a:r>
          </a:p>
          <a:p>
            <a:pPr marR="11490"/>
            <a:endParaRPr lang="en-US" sz="2400" dirty="0">
              <a:latin typeface="Calibri" panose="020F0502020204030204" pitchFamily="34" charset="0"/>
            </a:endParaRPr>
          </a:p>
          <a:p>
            <a:pPr marR="4940"/>
            <a:r>
              <a:rPr lang="en-US" sz="2400" dirty="0">
                <a:latin typeface="Calibri" panose="020F0502020204030204" pitchFamily="34" charset="0"/>
              </a:rPr>
              <a:t>Fair treatment means no group of people should bear a disproportionate share of the negative environmental consequences resulting from industrial, governmental and commercial operations or policies.</a:t>
            </a:r>
          </a:p>
          <a:p>
            <a:pPr marR="4940"/>
            <a:endParaRPr lang="en-US" sz="2400" dirty="0">
              <a:latin typeface="Calibri" panose="020F0502020204030204" pitchFamily="34" charset="0"/>
            </a:endParaRPr>
          </a:p>
          <a:p>
            <a:pPr marR="4940" lvl="1"/>
            <a:r>
              <a:rPr lang="en-US" sz="2400" b="1" dirty="0">
                <a:latin typeface="Calibri" panose="020F0502020204030204" pitchFamily="34" charset="0"/>
              </a:rPr>
              <a:t>-­‐ </a:t>
            </a:r>
            <a:r>
              <a:rPr lang="en-US" sz="2400" b="1" dirty="0">
                <a:latin typeface="Calibri" panose="020F0502020204030204" pitchFamily="34" charset="0"/>
                <a:hlinkClick r:id="rId2"/>
              </a:rPr>
              <a:t>U.S. Environmental Protection Agency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76818" y="303794"/>
            <a:ext cx="7064351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+mj-lt"/>
              </a:rPr>
              <a:t>Office of Environmental Justice</a:t>
            </a:r>
            <a:br>
              <a:rPr lang="en-US" sz="3200" dirty="0">
                <a:solidFill>
                  <a:srgbClr val="0070C0"/>
                </a:solidFill>
                <a:latin typeface="+mj-lt"/>
              </a:rPr>
            </a:br>
            <a:r>
              <a:rPr lang="en-US" sz="3200" dirty="0">
                <a:solidFill>
                  <a:srgbClr val="0070C0"/>
                </a:solidFill>
                <a:latin typeface="+mj-lt"/>
              </a:rPr>
              <a:t>Definition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83" y="107526"/>
            <a:ext cx="1480521" cy="16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86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67436" y="255176"/>
            <a:ext cx="9942490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4940"/>
            <a:endParaRPr lang="en-US" sz="4700" i="1" dirty="0">
              <a:latin typeface="Calibri Light" panose="020F0302020204030204" pitchFamily="34" charset="0"/>
            </a:endParaRPr>
          </a:p>
          <a:p>
            <a:pPr marR="4940"/>
            <a:endParaRPr lang="en-US" sz="4700" i="1" dirty="0">
              <a:latin typeface="Calibri Light" panose="020F0302020204030204" pitchFamily="34" charset="0"/>
            </a:endParaRPr>
          </a:p>
          <a:p>
            <a:pPr marR="11490"/>
            <a:endParaRPr lang="en-US" sz="2400" dirty="0">
              <a:latin typeface="Calibri" panose="020F0502020204030204" pitchFamily="34" charset="0"/>
            </a:endParaRPr>
          </a:p>
          <a:p>
            <a:pPr marR="11490"/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The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fair treatment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and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meaningful involvement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of all people regardless of race, color, national origin, or income with respect to the development, implementation, and enforcement of environmental laws, regulations, and policies.</a:t>
            </a:r>
          </a:p>
          <a:p>
            <a:pPr marR="11490"/>
            <a:endParaRPr lang="en-US" sz="2400" dirty="0">
              <a:latin typeface="Calibri" panose="020F0502020204030204" pitchFamily="34" charset="0"/>
            </a:endParaRPr>
          </a:p>
          <a:p>
            <a:pPr marR="4940"/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</a:rPr>
              <a:t>Fair treatment means no group of people should bear a disproportionate share of the negative environmental consequences resulting from industrial, governmental and commercial operations or policies.</a:t>
            </a:r>
          </a:p>
          <a:p>
            <a:pPr marR="4940"/>
            <a:endParaRPr lang="en-US" sz="2400" dirty="0">
              <a:latin typeface="Calibri" panose="020F0502020204030204" pitchFamily="34" charset="0"/>
            </a:endParaRPr>
          </a:p>
          <a:p>
            <a:pPr marR="4940" lvl="1"/>
            <a:r>
              <a:rPr lang="en-US" sz="2400" b="1" dirty="0">
                <a:latin typeface="Calibri" panose="020F0502020204030204" pitchFamily="34" charset="0"/>
              </a:rPr>
              <a:t>-­‐ </a:t>
            </a:r>
            <a:r>
              <a:rPr lang="en-US" sz="2400" b="1" dirty="0">
                <a:latin typeface="Calibri" panose="020F0502020204030204" pitchFamily="34" charset="0"/>
                <a:hlinkClick r:id="rId2"/>
              </a:rPr>
              <a:t>U.S. Environmental Protection Agency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76818" y="303794"/>
            <a:ext cx="7064351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+mj-lt"/>
              </a:rPr>
              <a:t>Office of Environmental Justice</a:t>
            </a:r>
            <a:br>
              <a:rPr lang="en-US" sz="3200" dirty="0">
                <a:solidFill>
                  <a:srgbClr val="0070C0"/>
                </a:solidFill>
                <a:latin typeface="+mj-lt"/>
              </a:rPr>
            </a:br>
            <a:r>
              <a:rPr lang="en-US" sz="3200" dirty="0">
                <a:solidFill>
                  <a:srgbClr val="0070C0"/>
                </a:solidFill>
                <a:latin typeface="+mj-lt"/>
              </a:rPr>
              <a:t>Definition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83" y="107526"/>
            <a:ext cx="1480521" cy="16182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C5BBAC-4F29-EC6D-1489-2399D2D31A18}"/>
              </a:ext>
            </a:extLst>
          </p:cNvPr>
          <p:cNvSpPr/>
          <p:nvPr/>
        </p:nvSpPr>
        <p:spPr>
          <a:xfrm>
            <a:off x="382074" y="2586576"/>
            <a:ext cx="1317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Procedural</a:t>
            </a:r>
          </a:p>
          <a:p>
            <a:r>
              <a:rPr lang="en-US" b="1" dirty="0">
                <a:solidFill>
                  <a:srgbClr val="FF0000"/>
                </a:solidFill>
              </a:rPr>
              <a:t>Justice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E35A8-0D59-EA81-9512-654518837B5E}"/>
              </a:ext>
            </a:extLst>
          </p:cNvPr>
          <p:cNvSpPr/>
          <p:nvPr/>
        </p:nvSpPr>
        <p:spPr>
          <a:xfrm>
            <a:off x="291309" y="4176710"/>
            <a:ext cx="1317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Distributive</a:t>
            </a:r>
          </a:p>
          <a:p>
            <a:r>
              <a:rPr lang="en-US" b="1" dirty="0">
                <a:solidFill>
                  <a:srgbClr val="0070C0"/>
                </a:solidFill>
              </a:rPr>
              <a:t>Justice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E1E0090-A42E-535A-B99C-7AC4D89B05AA}"/>
              </a:ext>
            </a:extLst>
          </p:cNvPr>
          <p:cNvSpPr/>
          <p:nvPr/>
        </p:nvSpPr>
        <p:spPr>
          <a:xfrm>
            <a:off x="1670173" y="4074955"/>
            <a:ext cx="156694" cy="849840"/>
          </a:xfrm>
          <a:prstGeom prst="leftBrac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AF8FD56C-BE15-ADCE-1444-705A061A94A9}"/>
              </a:ext>
            </a:extLst>
          </p:cNvPr>
          <p:cNvSpPr/>
          <p:nvPr/>
        </p:nvSpPr>
        <p:spPr>
          <a:xfrm>
            <a:off x="1775352" y="2234559"/>
            <a:ext cx="103030" cy="123897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97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455" y="110445"/>
            <a:ext cx="6812545" cy="5868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2D189F-5FC3-C589-7470-F798712A509B}"/>
              </a:ext>
            </a:extLst>
          </p:cNvPr>
          <p:cNvSpPr txBox="1"/>
          <p:nvPr/>
        </p:nvSpPr>
        <p:spPr>
          <a:xfrm>
            <a:off x="9507414" y="6072554"/>
            <a:ext cx="2403231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 to the full report</a:t>
            </a:r>
            <a:r>
              <a:rPr lang="en-US" dirty="0"/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0ECC6F-E98A-DD32-8AE6-35AD51505541}"/>
              </a:ext>
            </a:extLst>
          </p:cNvPr>
          <p:cNvSpPr txBox="1"/>
          <p:nvPr/>
        </p:nvSpPr>
        <p:spPr>
          <a:xfrm>
            <a:off x="656458" y="1884566"/>
            <a:ext cx="5161117" cy="437555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Many studies established correlation between differential potential exposure and presence of low-income and minority populations. </a:t>
            </a:r>
          </a:p>
          <a:p>
            <a:pPr>
              <a:lnSpc>
                <a:spcPct val="125000"/>
              </a:lnSpc>
            </a:pPr>
            <a:endParaRPr lang="en-US" sz="2400" dirty="0"/>
          </a:p>
          <a:p>
            <a:pPr>
              <a:lnSpc>
                <a:spcPct val="125000"/>
              </a:lnSpc>
            </a:pPr>
            <a:r>
              <a:rPr lang="en-US" sz="2400" dirty="0"/>
              <a:t>Follow-up to Toxic Wastes and Race showed EJ concerns still prevalent.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endParaRPr lang="en-US" dirty="0"/>
          </a:p>
          <a:p>
            <a:pPr>
              <a:lnSpc>
                <a:spcPct val="12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216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824B56-8320-2440-D709-D85AB0323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2" y="389919"/>
            <a:ext cx="9310560" cy="5820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23F4E5-7306-8E47-4864-7282E6C0D96E}"/>
              </a:ext>
            </a:extLst>
          </p:cNvPr>
          <p:cNvSpPr txBox="1"/>
          <p:nvPr/>
        </p:nvSpPr>
        <p:spPr>
          <a:xfrm>
            <a:off x="8264767" y="6022607"/>
            <a:ext cx="2403231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 to the full report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46212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78" y="557028"/>
            <a:ext cx="10278844" cy="537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5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51201" y="1998218"/>
            <a:ext cx="4343538" cy="42957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Differential exposure to nuisance pollution has been established as a stylized fact across many pollutant types, EJ groups of concern, and localities.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EJ concerns have been studied in many other contexts including India (</a:t>
            </a:r>
            <a:r>
              <a:rPr lang="en-US" sz="2000" dirty="0">
                <a:cs typeface="Calibri Light" panose="020F0302020204030204" pitchFamily="34" charset="0"/>
                <a:hlinkClick r:id="rId4"/>
              </a:rPr>
              <a:t>Kopas et al., 2020</a:t>
            </a:r>
            <a:r>
              <a:rPr lang="en-US" sz="2000" dirty="0">
                <a:cs typeface="Calibri Light" panose="020F0302020204030204" pitchFamily="34" charset="0"/>
              </a:rPr>
              <a:t>), Italy (</a:t>
            </a:r>
            <a:r>
              <a:rPr lang="en-US" sz="2000" dirty="0" err="1">
                <a:cs typeface="Calibri Light" panose="020F0302020204030204" pitchFamily="34" charset="0"/>
                <a:hlinkClick r:id="rId5"/>
              </a:rPr>
              <a:t>Germani</a:t>
            </a:r>
            <a:r>
              <a:rPr lang="en-US" sz="2000" dirty="0">
                <a:cs typeface="Calibri Light" panose="020F0302020204030204" pitchFamily="34" charset="0"/>
                <a:hlinkClick r:id="rId5"/>
              </a:rPr>
              <a:t> et al., 2014</a:t>
            </a:r>
            <a:r>
              <a:rPr lang="en-US" sz="2000" dirty="0">
                <a:cs typeface="Calibri Light" panose="020F0302020204030204" pitchFamily="34" charset="0"/>
              </a:rPr>
              <a:t>), and New Zealand (</a:t>
            </a:r>
            <a:r>
              <a:rPr lang="en-US" sz="2000" dirty="0">
                <a:cs typeface="Calibri Light" panose="020F0302020204030204" pitchFamily="34" charset="0"/>
                <a:hlinkClick r:id="rId6"/>
              </a:rPr>
              <a:t>Pearce et al., 2006</a:t>
            </a:r>
            <a:r>
              <a:rPr lang="en-US" sz="2000" dirty="0">
                <a:cs typeface="Calibri Light" panose="020F0302020204030204" pitchFamily="34" charset="0"/>
              </a:rPr>
              <a:t>). 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-1308115" y="-175847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EJ Internationally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1717C8-40DD-8290-8CF1-F562B16FD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739" y="920915"/>
            <a:ext cx="7397262" cy="53730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7984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3557F-96F0-8004-194F-1DA16D1B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06657"/>
            <a:ext cx="10058400" cy="86994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  <a:ea typeface="Cambria" panose="02040503050406030204" pitchFamily="18" charset="0"/>
              </a:rPr>
              <a:t>Part 2: Sources of Environmental Inequality</a:t>
            </a:r>
          </a:p>
        </p:txBody>
      </p:sp>
    </p:spTree>
    <p:extLst>
      <p:ext uri="{BB962C8B-B14F-4D97-AF65-F5344CB8AC3E}">
        <p14:creationId xmlns:p14="http://schemas.microsoft.com/office/powerpoint/2010/main" val="2265241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926091" y="2117134"/>
            <a:ext cx="10339818" cy="328981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Many non-exclusive sources of environmental justice concerns:</a:t>
            </a:r>
          </a:p>
          <a:p>
            <a:pPr>
              <a:lnSpc>
                <a:spcPct val="125000"/>
              </a:lnSpc>
            </a:pPr>
            <a:endParaRPr lang="en-US" sz="2400" dirty="0">
              <a:cs typeface="Calibri Light" panose="020F0302020204030204" pitchFamily="34" charset="0"/>
            </a:endParaRPr>
          </a:p>
          <a:p>
            <a:pPr marL="914400" lvl="1" indent="-457200">
              <a:lnSpc>
                <a:spcPct val="125000"/>
              </a:lnSpc>
              <a:buFont typeface="+mj-lt"/>
              <a:buAutoNum type="arabicPeriod"/>
            </a:pPr>
            <a:r>
              <a:rPr lang="en-US" sz="2400" dirty="0"/>
              <a:t>Disproportionate siting by firms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eriod"/>
            </a:pPr>
            <a:r>
              <a:rPr lang="en-US" sz="2400" dirty="0"/>
              <a:t>Coming to or fleeing pollution by households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eriod"/>
            </a:pPr>
            <a:r>
              <a:rPr lang="en-US" sz="2400" dirty="0"/>
              <a:t>Market coordination of firms and households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eriod"/>
            </a:pPr>
            <a:r>
              <a:rPr lang="en-US" sz="2400" dirty="0"/>
              <a:t>Discriminatory policies and/or enforcement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eriod"/>
            </a:pPr>
            <a:r>
              <a:rPr lang="en-US" sz="2400" dirty="0">
                <a:cs typeface="Calibri Light" panose="020F0302020204030204" pitchFamily="34" charset="0"/>
              </a:rPr>
              <a:t>Intergenerational transmission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Possible Explanations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4076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926091" y="2299876"/>
            <a:ext cx="10339818" cy="36624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Some possible explanations for differential siting behavior of polluting firms in neighborhoods of lower income and/or with more people of color.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Internal Colonialism 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Discriminatory siting behavior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Firms select locations based on local economic conditions such as inexpensive land, low-wage labor, or transportation networks.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Government permitting decisions may steer firms to certain regions</a:t>
            </a:r>
            <a:endParaRPr lang="en-US" sz="19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1. Disproportionate Siting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905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2766155" y="1760351"/>
            <a:ext cx="7422874" cy="42957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The next two lectures we will focus on two big questions: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 marL="914400" lvl="1" indent="-457200">
              <a:lnSpc>
                <a:spcPct val="125000"/>
              </a:lnSpc>
              <a:buAutoNum type="arabicPeriod"/>
            </a:pPr>
            <a:r>
              <a:rPr lang="en-US" sz="2000" dirty="0">
                <a:cs typeface="Calibri Light" panose="020F0302020204030204" pitchFamily="34" charset="0"/>
              </a:rPr>
              <a:t>Why is there inequality of pollution exposure for minority and low-income populations?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Contextual background, common explanations</a:t>
            </a:r>
          </a:p>
          <a:p>
            <a:pPr marL="914400" lvl="1" indent="-457200">
              <a:lnSpc>
                <a:spcPct val="125000"/>
              </a:lnSpc>
              <a:buAutoNum type="arabicPeriod"/>
            </a:pPr>
            <a:r>
              <a:rPr lang="en-US" sz="2000" dirty="0">
                <a:cs typeface="Calibri Light" panose="020F0302020204030204" pitchFamily="34" charset="0"/>
              </a:rPr>
              <a:t>How can we determine if environmental policies will worsen environmental or wealth inequality for minority and low-income populations?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Framework for EJ analysis of regulations, analytic considerations, prospective analyses, retrospective studies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Environmental Justice Roadmap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2329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08126" y="2347547"/>
            <a:ext cx="4501691" cy="328981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Tribal reservations are 2% of US land but have: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30% of coal west of the Mississippi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50% of all uranium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20% of oil and shale natural gas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-1129748" y="0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Internal Colonialism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EC657-BA88-2537-5420-A674E10D47BC}"/>
              </a:ext>
            </a:extLst>
          </p:cNvPr>
          <p:cNvSpPr txBox="1"/>
          <p:nvPr/>
        </p:nvSpPr>
        <p:spPr>
          <a:xfrm>
            <a:off x="9683262" y="6039438"/>
            <a:ext cx="2485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4"/>
              </a:rPr>
              <a:t>Reuters (2017). 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FE58BD-457D-58D1-C95E-13584DE6A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455" y="785446"/>
            <a:ext cx="7477131" cy="5253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F8BF54-69FA-78B2-E3B4-8D74E464C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393" y="594875"/>
            <a:ext cx="5165115" cy="7821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2684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746783" y="2458259"/>
            <a:ext cx="5005785" cy="31416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Ongoing concerns, but legacy pollution from extraction is still relevant. 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Uranium extraction on Navajo nation alone left over 1,000 abandoned uranium mines.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Spent nuclear fuel and weapons testing near Skull Valley Goshute reservation.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-523859" y="-132973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Internal Colonialism</a:t>
            </a:r>
          </a:p>
        </p:txBody>
      </p:sp>
      <p:pic>
        <p:nvPicPr>
          <p:cNvPr id="1026" name="Picture 2" descr="Map of Abandoned Uranium Mines on the Navajo Nation">
            <a:extLst>
              <a:ext uri="{FF2B5EF4-FFF2-40B4-BE49-F238E27FC236}">
                <a16:creationId xmlns:a16="http://schemas.microsoft.com/office/drawing/2014/main" id="{1B2A0B51-559A-14C9-51A0-BA5FA9B59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799" y="1415533"/>
            <a:ext cx="6181556" cy="477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AEC657-BA88-2537-5420-A674E10D47BC}"/>
              </a:ext>
            </a:extLst>
          </p:cNvPr>
          <p:cNvSpPr txBox="1"/>
          <p:nvPr/>
        </p:nvSpPr>
        <p:spPr>
          <a:xfrm>
            <a:off x="10246002" y="6039438"/>
            <a:ext cx="1922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5"/>
              </a:rPr>
              <a:t>EPA (2016).</a:t>
            </a: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0341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785415" y="1877845"/>
            <a:ext cx="4923724" cy="44511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b="1" dirty="0">
                <a:cs typeface="Calibri Light" panose="020F0302020204030204" pitchFamily="34" charset="0"/>
              </a:rPr>
              <a:t>Research Questions: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Are correlations between firm location decisions and demographics robust to using demographics at the time of siting?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How do local economic conditions affect firm siting decisions?</a:t>
            </a: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1900" b="1" dirty="0">
                <a:cs typeface="Calibri Light" panose="020F0302020204030204" pitchFamily="34" charset="0"/>
              </a:rPr>
              <a:t>Methods: </a:t>
            </a:r>
            <a:r>
              <a:rPr lang="en-US" sz="1900" dirty="0">
                <a:cs typeface="Calibri Light" panose="020F0302020204030204" pitchFamily="34" charset="0"/>
              </a:rPr>
              <a:t>Predict location of TRI sites in Houston and Dallas census tracts given demographic characteristics near the facility at the time the facility was sited.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Wolverton (2009)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994B0-5A19-E412-A21D-B6E063E28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261" y="1992923"/>
            <a:ext cx="6234546" cy="381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649A13-8D77-9F49-1E99-972003596C44}"/>
              </a:ext>
            </a:extLst>
          </p:cNvPr>
          <p:cNvSpPr txBox="1"/>
          <p:nvPr/>
        </p:nvSpPr>
        <p:spPr>
          <a:xfrm>
            <a:off x="6096000" y="5943600"/>
            <a:ext cx="601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6"/>
              </a:rPr>
              <a:t>The Political Economy of Environmental Justice (2012)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9356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855753" y="2639845"/>
            <a:ext cx="3165629" cy="235442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b="1" dirty="0">
                <a:cs typeface="Calibri Light" panose="020F0302020204030204" pitchFamily="34" charset="0"/>
              </a:rPr>
              <a:t>Findings: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1) TRI site location is strongly correlated with </a:t>
            </a:r>
            <a:r>
              <a:rPr lang="en-US" sz="2000" i="1" dirty="0">
                <a:cs typeface="Calibri Light" panose="020F0302020204030204" pitchFamily="34" charset="0"/>
              </a:rPr>
              <a:t>current</a:t>
            </a:r>
            <a:r>
              <a:rPr lang="en-US" sz="2000" dirty="0">
                <a:cs typeface="Calibri Light" panose="020F0302020204030204" pitchFamily="34" charset="0"/>
              </a:rPr>
              <a:t> demographics.</a:t>
            </a: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232A7-881B-C98E-641F-2579CBBBA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489" y="1702045"/>
            <a:ext cx="7267575" cy="443865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CF105D15-E2A9-2F11-95D0-D71A4E8A4E18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5"/>
              </a:rPr>
              <a:t>Wolverton (2009)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86DEA2-C7EF-69AE-3C33-1664AD299CB0}"/>
              </a:ext>
            </a:extLst>
          </p:cNvPr>
          <p:cNvSpPr/>
          <p:nvPr/>
        </p:nvSpPr>
        <p:spPr>
          <a:xfrm>
            <a:off x="7280030" y="3294185"/>
            <a:ext cx="4724034" cy="386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5DAA2B-43DF-AFE8-B4CC-3EEEBFC35EEA}"/>
              </a:ext>
            </a:extLst>
          </p:cNvPr>
          <p:cNvSpPr/>
          <p:nvPr/>
        </p:nvSpPr>
        <p:spPr>
          <a:xfrm>
            <a:off x="7280030" y="4411541"/>
            <a:ext cx="1699846" cy="499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2166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363384" y="2443125"/>
            <a:ext cx="3751416" cy="335470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b="1" dirty="0">
                <a:cs typeface="Calibri Light" panose="020F0302020204030204" pitchFamily="34" charset="0"/>
              </a:rPr>
              <a:t>Findings:</a:t>
            </a: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2) TRI site location not significantly correlated with % non-white </a:t>
            </a:r>
            <a:r>
              <a:rPr lang="en-US" sz="1900" i="1" dirty="0">
                <a:cs typeface="Calibri Light" panose="020F0302020204030204" pitchFamily="34" charset="0"/>
              </a:rPr>
              <a:t>at the time of siting</a:t>
            </a:r>
            <a:r>
              <a:rPr lang="en-US" sz="1900" dirty="0">
                <a:cs typeface="Calibri Light" panose="020F0302020204030204" pitchFamily="34" charset="0"/>
              </a:rPr>
              <a:t>.</a:t>
            </a: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Still negatively correlated with income. </a:t>
            </a: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F105D15-E2A9-2F11-95D0-D71A4E8A4E18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Wolverton (2009)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EB3715-6BD7-1EB2-AC73-F18E028C2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2051902"/>
            <a:ext cx="8077200" cy="3457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9B2F16-3DA9-F804-D9AE-7DBE3D800545}"/>
              </a:ext>
            </a:extLst>
          </p:cNvPr>
          <p:cNvSpPr/>
          <p:nvPr/>
        </p:nvSpPr>
        <p:spPr>
          <a:xfrm>
            <a:off x="5193323" y="3165231"/>
            <a:ext cx="6998677" cy="410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EB71F-2BB4-AF35-399B-3580E176EB77}"/>
              </a:ext>
            </a:extLst>
          </p:cNvPr>
          <p:cNvSpPr/>
          <p:nvPr/>
        </p:nvSpPr>
        <p:spPr>
          <a:xfrm>
            <a:off x="5193322" y="3915323"/>
            <a:ext cx="6998677" cy="410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6708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23095" y="2303400"/>
            <a:ext cx="3751416" cy="335470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b="1" dirty="0">
                <a:cs typeface="Calibri Light" panose="020F0302020204030204" pitchFamily="34" charset="0"/>
              </a:rPr>
              <a:t>Findings:</a:t>
            </a:r>
          </a:p>
          <a:p>
            <a:pPr>
              <a:lnSpc>
                <a:spcPct val="125000"/>
              </a:lnSpc>
            </a:pPr>
            <a:endParaRPr lang="en-US" sz="1900" b="1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3) TRI site location strongly predicted by local economic characteristics such as wages, distance to railroad, manufacturing share of the local workforce, and pre-existing TRI sites. </a:t>
            </a: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F105D15-E2A9-2F11-95D0-D71A4E8A4E18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Wolverton (2009)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C7499E-27A2-EB73-13B9-6BA7878D3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385" y="2850240"/>
            <a:ext cx="7678615" cy="27181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C4B0E9-B661-4933-BD56-7F64906415A7}"/>
              </a:ext>
            </a:extLst>
          </p:cNvPr>
          <p:cNvSpPr/>
          <p:nvPr/>
        </p:nvSpPr>
        <p:spPr>
          <a:xfrm flipH="1">
            <a:off x="9917723" y="2850240"/>
            <a:ext cx="1066800" cy="22610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865317-D81F-499E-AD90-C31EF1BF9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353" y="1832269"/>
            <a:ext cx="7760677" cy="7304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5184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926091" y="2142592"/>
            <a:ext cx="10339818" cy="375147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b="1" dirty="0" err="1">
                <a:solidFill>
                  <a:srgbClr val="0070C0"/>
                </a:solidFill>
              </a:rPr>
              <a:t>Tiebout</a:t>
            </a:r>
            <a:r>
              <a:rPr lang="en-US" sz="2400" b="1" dirty="0">
                <a:solidFill>
                  <a:srgbClr val="0070C0"/>
                </a:solidFill>
              </a:rPr>
              <a:t> sorting: </a:t>
            </a:r>
            <a:r>
              <a:rPr lang="en-US" sz="2400" dirty="0"/>
              <a:t>Households move based on their willingness and ability to pay for local amenities including environmental quality. 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Households “vote with their feet” for neighborhood characteristics. 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Stratification of amenity provision across income levels. </a:t>
            </a:r>
          </a:p>
          <a:p>
            <a:pPr marL="1828800" lvl="3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Areas with more amenities are more expensive, hence pricing lower income individuals out of the community. </a:t>
            </a:r>
          </a:p>
          <a:p>
            <a:pPr marL="1828800" lvl="3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Areas with worse pollution are cheaper, hence attracting lower-income renters.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2. Coming to or Fleeing the Nuisance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5695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/>
              <p:nvPr/>
            </p:nvSpPr>
            <p:spPr>
              <a:xfrm>
                <a:off x="1101937" y="2248100"/>
                <a:ext cx="5591940" cy="375147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2400" dirty="0"/>
                  <a:t>Some evidence that new siting of polluting firms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2400" dirty="0"/>
                  <a:t>%white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400" dirty="0"/>
                  <a:t>%minority:</a:t>
                </a:r>
              </a:p>
              <a:p>
                <a:pPr marL="914400" lvl="1" indent="-457200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 err="1">
                    <a:hlinkClick r:id="rId4"/>
                  </a:rPr>
                  <a:t>Mohai</a:t>
                </a:r>
                <a:r>
                  <a:rPr lang="en-US" sz="2400" dirty="0">
                    <a:hlinkClick r:id="rId4"/>
                  </a:rPr>
                  <a:t> and </a:t>
                </a:r>
                <a:r>
                  <a:rPr lang="en-US" sz="2400" dirty="0" err="1">
                    <a:hlinkClick r:id="rId4"/>
                  </a:rPr>
                  <a:t>Saha</a:t>
                </a:r>
                <a:r>
                  <a:rPr lang="en-US" sz="2400" dirty="0">
                    <a:hlinkClick r:id="rId4"/>
                  </a:rPr>
                  <a:t> (2015) </a:t>
                </a:r>
                <a:r>
                  <a:rPr lang="en-US" sz="2400" dirty="0"/>
                  <a:t>look at demographics before and after siting of hazardous waste treatment, storage, and disposal facilities.  </a:t>
                </a:r>
              </a:p>
              <a:p>
                <a:pPr>
                  <a:lnSpc>
                    <a:spcPct val="125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37" y="2248100"/>
                <a:ext cx="5591940" cy="3751476"/>
              </a:xfrm>
              <a:prstGeom prst="rect">
                <a:avLst/>
              </a:prstGeom>
              <a:blipFill>
                <a:blip r:embed="rId5"/>
                <a:stretch>
                  <a:fillRect l="-1745" r="-32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89357" y="-99447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Evidence for </a:t>
            </a:r>
            <a:r>
              <a:rPr lang="en-US" sz="4000" dirty="0" err="1">
                <a:solidFill>
                  <a:srgbClr val="0070C0"/>
                </a:solidFill>
                <a:latin typeface="+mj-lt"/>
              </a:rPr>
              <a:t>Tiebout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 Sorting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A18931-5088-5AF3-89C4-B0D83CE85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105" y="137975"/>
            <a:ext cx="4581525" cy="6305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7755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1647076" y="2236376"/>
            <a:ext cx="8897848" cy="375147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Effects to changes in local pollution: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hlinkClick r:id="rId4"/>
              </a:rPr>
              <a:t>Banzhaf and Walsh (2007): </a:t>
            </a:r>
            <a:r>
              <a:rPr lang="en-US" sz="2400" dirty="0"/>
              <a:t>changes in the emissions of toxic air pollutants in California associated with emigration of high-income households and immigration of low-income households.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hlinkClick r:id="rId5"/>
              </a:rPr>
              <a:t>Gamper-Rabindran</a:t>
            </a:r>
            <a:r>
              <a:rPr lang="en-US" sz="2400" dirty="0">
                <a:hlinkClick r:id="rId5"/>
              </a:rPr>
              <a:t> and Timmins (2011) </a:t>
            </a:r>
            <a:r>
              <a:rPr lang="en-US" sz="2400" dirty="0"/>
              <a:t>offer further evidence on the effect of Superfund site cleanups. </a:t>
            </a:r>
          </a:p>
          <a:p>
            <a:pPr>
              <a:lnSpc>
                <a:spcPct val="125000"/>
              </a:lnSpc>
            </a:pPr>
            <a:endParaRPr lang="en-US" sz="24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504405" y="-3808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More Evidence for </a:t>
            </a:r>
            <a:r>
              <a:rPr lang="en-US" sz="4000" dirty="0" err="1">
                <a:solidFill>
                  <a:srgbClr val="0070C0"/>
                </a:solidFill>
                <a:latin typeface="+mj-lt"/>
              </a:rPr>
              <a:t>Tiebout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 Sorting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6430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F567D3-E915-2279-B3DB-70195EFB0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230" y="293078"/>
            <a:ext cx="6429754" cy="60139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433297-905C-3EA0-2BC6-36136684BF55}"/>
              </a:ext>
            </a:extLst>
          </p:cNvPr>
          <p:cNvSpPr txBox="1"/>
          <p:nvPr/>
        </p:nvSpPr>
        <p:spPr>
          <a:xfrm>
            <a:off x="375138" y="2281548"/>
            <a:ext cx="5229091" cy="3289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Using restricted-use census data that allows summarizing characteristics of households before and after cleanup.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More owner occupied.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Higher income and college educated.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Greater housing density. 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A4993C7-D607-9967-DA66-A218971CF48E}"/>
              </a:ext>
            </a:extLst>
          </p:cNvPr>
          <p:cNvSpPr txBox="1">
            <a:spLocks/>
          </p:cNvSpPr>
          <p:nvPr/>
        </p:nvSpPr>
        <p:spPr>
          <a:xfrm>
            <a:off x="612835" y="135014"/>
            <a:ext cx="4135011" cy="16703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5"/>
              </a:rPr>
              <a:t>Gamper-Rabindran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5"/>
              </a:rPr>
              <a:t> and Timmins (2011) 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D0A707-9069-4299-AD82-B4E649CDFBD9}"/>
              </a:ext>
            </a:extLst>
          </p:cNvPr>
          <p:cNvSpPr/>
          <p:nvPr/>
        </p:nvSpPr>
        <p:spPr>
          <a:xfrm flipH="1">
            <a:off x="10404430" y="5571360"/>
            <a:ext cx="1535317" cy="303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0AD13D-05C1-47E2-8612-06B96547F163}"/>
              </a:ext>
            </a:extLst>
          </p:cNvPr>
          <p:cNvSpPr/>
          <p:nvPr/>
        </p:nvSpPr>
        <p:spPr>
          <a:xfrm flipH="1">
            <a:off x="10404432" y="1956860"/>
            <a:ext cx="1535319" cy="471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475065-5BFC-4C96-AFBE-C5117BBAE932}"/>
              </a:ext>
            </a:extLst>
          </p:cNvPr>
          <p:cNvSpPr/>
          <p:nvPr/>
        </p:nvSpPr>
        <p:spPr>
          <a:xfrm flipH="1">
            <a:off x="10404429" y="3402725"/>
            <a:ext cx="1535317" cy="303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0941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3557F-96F0-8004-194F-1DA16D1B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06657"/>
            <a:ext cx="10058400" cy="86994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  <a:ea typeface="Cambria" panose="02040503050406030204" pitchFamily="18" charset="0"/>
              </a:rPr>
              <a:t>Part 1: Environmental Justice Background</a:t>
            </a:r>
          </a:p>
        </p:txBody>
      </p:sp>
    </p:spTree>
    <p:extLst>
      <p:ext uri="{BB962C8B-B14F-4D97-AF65-F5344CB8AC3E}">
        <p14:creationId xmlns:p14="http://schemas.microsoft.com/office/powerpoint/2010/main" val="282596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/>
              <p:nvPr/>
            </p:nvSpPr>
            <p:spPr>
              <a:xfrm>
                <a:off x="1060923" y="2154314"/>
                <a:ext cx="9947046" cy="421314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2400" dirty="0" err="1">
                    <a:hlinkClick r:id="rId4"/>
                  </a:rPr>
                  <a:t>Gamper-Rabindran</a:t>
                </a:r>
                <a:r>
                  <a:rPr lang="en-US" sz="2400" dirty="0">
                    <a:hlinkClick r:id="rId4"/>
                  </a:rPr>
                  <a:t> and Timmins (2011) </a:t>
                </a:r>
                <a:r>
                  <a:rPr lang="en-US" sz="2400" dirty="0"/>
                  <a:t>suggest that that environmental quality changes may lead to more than coming to the nuisance or emigrating to cleaner areas.</a:t>
                </a:r>
              </a:p>
              <a:p>
                <a:pPr>
                  <a:lnSpc>
                    <a:spcPct val="125000"/>
                  </a:lnSpc>
                </a:pPr>
                <a:endParaRPr lang="en-US" sz="2400" dirty="0"/>
              </a:p>
              <a:p>
                <a:pPr>
                  <a:lnSpc>
                    <a:spcPct val="125000"/>
                  </a:lnSpc>
                </a:pPr>
                <a:r>
                  <a:rPr lang="en-US" sz="2400" dirty="0"/>
                  <a:t>Environmental improvements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environmental gentrification. 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Rising property values, renovation, conversion from rental to owner-occupied, population turnover, provision of other services.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Residents are priced out. </a:t>
                </a:r>
              </a:p>
              <a:p>
                <a:pPr>
                  <a:lnSpc>
                    <a:spcPct val="125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923" y="2154314"/>
                <a:ext cx="9947046" cy="4213141"/>
              </a:xfrm>
              <a:prstGeom prst="rect">
                <a:avLst/>
              </a:prstGeom>
              <a:blipFill>
                <a:blip r:embed="rId5"/>
                <a:stretch>
                  <a:fillRect l="-91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504405" y="-3808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Environmental Gentrification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7643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1049970" y="2388776"/>
            <a:ext cx="5398494" cy="42131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 err="1">
                <a:hlinkClick r:id="rId4"/>
              </a:rPr>
              <a:t>Qiang</a:t>
            </a:r>
            <a:r>
              <a:rPr lang="en-US" sz="2400" dirty="0">
                <a:hlinkClick r:id="rId4"/>
              </a:rPr>
              <a:t>, Timmins, and Wang (2021) </a:t>
            </a:r>
            <a:r>
              <a:rPr lang="en-US" sz="2400" dirty="0"/>
              <a:t>study LA using the Family and Neighborhood Survey. </a:t>
            </a:r>
          </a:p>
          <a:p>
            <a:pPr>
              <a:lnSpc>
                <a:spcPct val="125000"/>
              </a:lnSpc>
            </a:pPr>
            <a:endParaRPr lang="en-US" sz="2400" dirty="0"/>
          </a:p>
          <a:p>
            <a:pPr>
              <a:lnSpc>
                <a:spcPct val="125000"/>
              </a:lnSpc>
            </a:pPr>
            <a:r>
              <a:rPr lang="en-US" sz="2400" b="1" dirty="0"/>
              <a:t>Probit model: </a:t>
            </a:r>
            <a:r>
              <a:rPr lang="en-US" sz="2400" dirty="0"/>
              <a:t>how do housing value increases in LA &gt;10% from 2000-2006 increase the likelihood of out-migration by renters?</a:t>
            </a:r>
          </a:p>
          <a:p>
            <a:pPr>
              <a:lnSpc>
                <a:spcPct val="125000"/>
              </a:lnSpc>
            </a:pPr>
            <a:endParaRPr lang="en-US" sz="24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136343" y="-169786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Environmental Gentrification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164C5-FB67-4607-85BE-69B1195B9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091" y="294633"/>
            <a:ext cx="4489940" cy="60481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57AB00-1444-42B3-B81C-B50DD378264C}"/>
              </a:ext>
            </a:extLst>
          </p:cNvPr>
          <p:cNvSpPr/>
          <p:nvPr/>
        </p:nvSpPr>
        <p:spPr>
          <a:xfrm flipH="1" flipV="1">
            <a:off x="7362090" y="1336430"/>
            <a:ext cx="4138247" cy="2092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4511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1025691" y="2364720"/>
            <a:ext cx="10140618" cy="51982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 err="1">
                <a:hlinkClick r:id="rId4"/>
              </a:rPr>
              <a:t>Qiang</a:t>
            </a:r>
            <a:r>
              <a:rPr lang="en-US" sz="2400" dirty="0">
                <a:hlinkClick r:id="rId4"/>
              </a:rPr>
              <a:t>, Timmins, and Wang (2021) </a:t>
            </a:r>
            <a:r>
              <a:rPr lang="en-US" sz="2400" dirty="0"/>
              <a:t> also show where displaced renters move.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504405" y="-3808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Environmental Gentrification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95C0F9-B9BB-4260-B777-B2DAF0997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50" y="3136654"/>
            <a:ext cx="11494251" cy="24904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9A88D6-14F6-494A-B5C6-13C82267149E}"/>
              </a:ext>
            </a:extLst>
          </p:cNvPr>
          <p:cNvSpPr/>
          <p:nvPr/>
        </p:nvSpPr>
        <p:spPr>
          <a:xfrm flipH="1">
            <a:off x="3845167" y="5017474"/>
            <a:ext cx="7792882" cy="609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6185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926091" y="1919853"/>
            <a:ext cx="10339818" cy="467480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Housing sorting behavior: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Evidence for coming to the nuisance and fleeing the nuisance.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Cleanup has been linked to environmental gentrification.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400" dirty="0"/>
          </a:p>
          <a:p>
            <a:pPr>
              <a:lnSpc>
                <a:spcPct val="125000"/>
              </a:lnSpc>
            </a:pPr>
            <a:r>
              <a:rPr lang="en-US" sz="2400" dirty="0"/>
              <a:t>Welfare implications for EJ communities?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Less pollution is a welfare improvement, but could be negated if low-income households are priced out and move to more polluted regions.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Contextual factors complicate efficiency considerations of sorting.  Hysteresis, steering, housing discrimination, etc.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</a:rPr>
              <a:t>Tiebout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 Sorting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47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/>
              <p:nvPr/>
            </p:nvSpPr>
            <p:spPr>
              <a:xfrm>
                <a:off x="926091" y="2142592"/>
                <a:ext cx="10339818" cy="375051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5000"/>
                  </a:lnSpc>
                  <a:buFont typeface="+mj-lt"/>
                  <a:buAutoNum type="arabicPeriod"/>
                </a:pPr>
                <a:r>
                  <a:rPr lang="en-US" sz="2400" dirty="0"/>
                  <a:t>Communities may be willing to accept some pollution exposure in exchange for benefits of local employment, investments in the community, gifts, etc. </a:t>
                </a:r>
              </a:p>
              <a:p>
                <a:pPr marL="457200" indent="-457200">
                  <a:lnSpc>
                    <a:spcPct val="125000"/>
                  </a:lnSpc>
                  <a:buFont typeface="+mj-lt"/>
                  <a:buAutoNum type="arabicPeriod"/>
                </a:pPr>
                <a:r>
                  <a:rPr lang="en-US" sz="2400" dirty="0"/>
                  <a:t>Communities may also prevent facilities from polluting through protest, legal actions, local government decisions, etc. </a:t>
                </a:r>
              </a:p>
              <a:p>
                <a:pPr>
                  <a:lnSpc>
                    <a:spcPct val="125000"/>
                  </a:lnSpc>
                </a:pPr>
                <a:endParaRPr lang="en-US" sz="2400" dirty="0"/>
              </a:p>
              <a:p>
                <a:pPr>
                  <a:lnSpc>
                    <a:spcPct val="125000"/>
                  </a:lnSpc>
                </a:pPr>
                <a:r>
                  <a:rPr lang="en-US" sz="2400" dirty="0"/>
                  <a:t>Implication: It is efficient to site firms in poorer communities because lower WTP for pollution avoidance, greater WTP for jobs and development.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Giving rights over pollution to communities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/>
                      <m:t> </m:t>
                    </m:r>
                  </m:oMath>
                </a14:m>
                <a:r>
                  <a:rPr lang="en-US" sz="2400" dirty="0"/>
                  <a:t> environmental justice?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91" y="2142592"/>
                <a:ext cx="10339818" cy="3750514"/>
              </a:xfrm>
              <a:prstGeom prst="rect">
                <a:avLst/>
              </a:prstGeom>
              <a:blipFill>
                <a:blip r:embed="rId4"/>
                <a:stretch>
                  <a:fillRect l="-943" b="-259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3. </a:t>
            </a:r>
            <a:r>
              <a:rPr lang="en-US" sz="4000" dirty="0" err="1">
                <a:solidFill>
                  <a:srgbClr val="0070C0"/>
                </a:solidFill>
                <a:latin typeface="+mj-lt"/>
              </a:rPr>
              <a:t>Coasean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 Bargaining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4787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/>
              <p:nvPr/>
            </p:nvSpPr>
            <p:spPr>
              <a:xfrm>
                <a:off x="926091" y="2048807"/>
                <a:ext cx="10339818" cy="352635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2000" dirty="0"/>
                  <a:t>Giving rights over pollution to communities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environmental justice?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Prohibiting polluting firms from siting in minority or low-income communities denies the benefits of economic development. This precludes meaningful involvement (</a:t>
                </a:r>
                <a:r>
                  <a:rPr lang="en-US" sz="2000" i="1" dirty="0"/>
                  <a:t>procedural justice</a:t>
                </a:r>
                <a:r>
                  <a:rPr lang="en-US" sz="2000" dirty="0"/>
                  <a:t>, EJ Principles 5 and 7). </a:t>
                </a:r>
              </a:p>
              <a:p>
                <a:pPr marL="1257300" lvl="2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Procedural justice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distributive justice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Jobs and economic development do not always flow to lower-income individuals within the community, property rights over pollution may not belong to less-advantaged individuals within a community, and language barriers or institutional factors may prevent meaningful involvement in the process.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91" y="2048807"/>
                <a:ext cx="10339818" cy="3526350"/>
              </a:xfrm>
              <a:prstGeom prst="rect">
                <a:avLst/>
              </a:prstGeom>
              <a:blipFill>
                <a:blip r:embed="rId4"/>
                <a:stretch>
                  <a:fillRect l="-649" r="-177" b="-207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Two Sides of </a:t>
            </a:r>
            <a:r>
              <a:rPr lang="en-US" sz="4000" dirty="0" err="1">
                <a:solidFill>
                  <a:srgbClr val="0070C0"/>
                </a:solidFill>
                <a:latin typeface="+mj-lt"/>
              </a:rPr>
              <a:t>Coasean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 Bargaining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5044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Evidence from Fracking Lease Negotiations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124E79-334E-B547-786E-274E8956EFF7}"/>
              </a:ext>
            </a:extLst>
          </p:cNvPr>
          <p:cNvSpPr txBox="1"/>
          <p:nvPr/>
        </p:nvSpPr>
        <p:spPr>
          <a:xfrm>
            <a:off x="926091" y="2142592"/>
            <a:ext cx="4412302" cy="35263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hlinkClick r:id="rId4"/>
              </a:rPr>
              <a:t>Timmins and </a:t>
            </a:r>
            <a:r>
              <a:rPr lang="en-US" sz="2000" dirty="0" err="1">
                <a:hlinkClick r:id="rId4"/>
              </a:rPr>
              <a:t>Vessing</a:t>
            </a:r>
            <a:r>
              <a:rPr lang="en-US" sz="2000" dirty="0">
                <a:hlinkClick r:id="rId4"/>
              </a:rPr>
              <a:t> (2022) </a:t>
            </a:r>
            <a:r>
              <a:rPr lang="en-US" sz="2000" dirty="0"/>
              <a:t>ask how private lease negotiations for hydraulic fracturing wells vary with measures of wealth, race, ethnicity, and language. 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r>
              <a:rPr lang="en-US" sz="2000" dirty="0"/>
              <a:t>Failure to negotiate protections in leases leads to increased risk of drilling violations. Suggests a “breakdown of efficient </a:t>
            </a:r>
            <a:r>
              <a:rPr lang="en-US" sz="2000" dirty="0" err="1"/>
              <a:t>Coasian</a:t>
            </a:r>
            <a:r>
              <a:rPr lang="en-US" sz="2000" dirty="0"/>
              <a:t> bargaining.”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7D388-92CF-4359-B717-727C7E139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905" y="2262554"/>
            <a:ext cx="6537803" cy="28435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36E2DF-5693-4B1C-9D12-1CA1CD3E8C3B}"/>
              </a:ext>
            </a:extLst>
          </p:cNvPr>
          <p:cNvSpPr/>
          <p:nvPr/>
        </p:nvSpPr>
        <p:spPr>
          <a:xfrm flipH="1">
            <a:off x="7788166" y="4593811"/>
            <a:ext cx="3909848" cy="512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6963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926091" y="2139359"/>
            <a:ext cx="10339818" cy="31416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Previously covered some examples in class: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Steering behaviors and discrimination in the housing market. 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More examples: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Zoning practices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Housing covenants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Expulsive urban renewal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Longer time to return to compliance in SDWA violations (</a:t>
            </a:r>
            <a:r>
              <a:rPr lang="en-US" sz="2000" i="1" dirty="0">
                <a:cs typeface="Calibri Light" panose="020F0302020204030204" pitchFamily="34" charset="0"/>
              </a:rPr>
              <a:t>will cover in module 4</a:t>
            </a:r>
            <a:r>
              <a:rPr lang="en-US" sz="2000" dirty="0"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4. Discriminatory Policies and Enforcement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3446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Discriminatory Zoning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F6F1FB-CE1B-6F93-66B6-150B8D08BAC3}"/>
              </a:ext>
            </a:extLst>
          </p:cNvPr>
          <p:cNvSpPr txBox="1"/>
          <p:nvPr/>
        </p:nvSpPr>
        <p:spPr>
          <a:xfrm>
            <a:off x="841123" y="2083977"/>
            <a:ext cx="10509754" cy="375147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Zoning practices are rules on the use of land. They establish parking lot requirements, building heights, housing types, etc.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Zoning rules define where polluting facilities can legally operate.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In the US, zoning laws were also used to create and enforce housing segregation.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Redlining practices, encouraged by the Federal Housing Administration, were underwriting criteria for mortgages. Criteria were explicitly based on race and environmental hazards.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5432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-262336" y="-316429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Redlining in Atlanta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F6F1FB-CE1B-6F93-66B6-150B8D08BAC3}"/>
              </a:ext>
            </a:extLst>
          </p:cNvPr>
          <p:cNvSpPr txBox="1"/>
          <p:nvPr/>
        </p:nvSpPr>
        <p:spPr>
          <a:xfrm>
            <a:off x="712443" y="2078779"/>
            <a:ext cx="5499171" cy="35263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Redlined areas often correspond to segregated zones with greater minority share and more pollution. 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Minority neighborhoods pay a premium for access to credit or don’t receive it at all.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Less investment led to food deserts, lack of healthcare access, and disinvestment.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Contributed to the race wealth gap.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See “</a:t>
            </a:r>
            <a:r>
              <a:rPr lang="en-US" sz="2000" dirty="0">
                <a:cs typeface="Calibri Light" panose="020F0302020204030204" pitchFamily="34" charset="0"/>
                <a:hlinkClick r:id="rId4"/>
              </a:rPr>
              <a:t>Mapping Inequality…</a:t>
            </a:r>
            <a:r>
              <a:rPr lang="en-US" sz="2000" dirty="0">
                <a:cs typeface="Calibri Light" panose="020F0302020204030204" pitchFamily="34" charset="0"/>
              </a:rPr>
              <a:t>” for other cities.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C6D63-BA8E-65D6-A685-CA9BB09C2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154" y="0"/>
            <a:ext cx="5383557" cy="6421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6279B7-D8E3-B612-5588-02D31B7FF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7069" y="4907323"/>
            <a:ext cx="2768642" cy="15137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7735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15783" y="2083727"/>
            <a:ext cx="4789969" cy="40058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Very </a:t>
            </a:r>
            <a:r>
              <a:rPr lang="en-US" sz="2000" dirty="0">
                <a:hlinkClick r:id="rId4"/>
              </a:rPr>
              <a:t>long history </a:t>
            </a:r>
            <a:r>
              <a:rPr lang="en-US" sz="2000" dirty="0"/>
              <a:t>of environmental injustice and organized opposition. Inflection point with protests against the siting of a PCB landfill in Warren County. 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100" dirty="0">
                <a:cs typeface="Calibri Light" panose="020F0302020204030204" pitchFamily="34" charset="0"/>
              </a:rPr>
              <a:t>Contractor hired by Ward Transformer company illegally sprayed 13,000 gallons of PCB waste on 210 miles of roads at 51 sites in 14 North Carolina counties in 1978.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37763" y="-468923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History of the EJ Movement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9F1694A-AA64-6737-0F9C-3E2D67535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60" y="1720312"/>
            <a:ext cx="6166012" cy="410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6CD6D5-F212-42EF-BEBF-631B299D19FE}"/>
              </a:ext>
            </a:extLst>
          </p:cNvPr>
          <p:cNvSpPr txBox="1"/>
          <p:nvPr/>
        </p:nvSpPr>
        <p:spPr>
          <a:xfrm>
            <a:off x="5716060" y="5823388"/>
            <a:ext cx="6166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Figure: Protesters attempting to block delivery of PCB waste to the Warren County, NC landfill in 1982 (</a:t>
            </a:r>
            <a:r>
              <a:rPr lang="en-US" sz="1600" dirty="0">
                <a:hlinkClick r:id="rId6"/>
              </a:rPr>
              <a:t>Source</a:t>
            </a:r>
            <a:r>
              <a:rPr lang="en-US" sz="1600" dirty="0"/>
              <a:t>).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4031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-588320" y="111369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Effects of Redlining </a:t>
            </a:r>
          </a:p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Today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F6F1FB-CE1B-6F93-66B6-150B8D08BAC3}"/>
              </a:ext>
            </a:extLst>
          </p:cNvPr>
          <p:cNvSpPr txBox="1"/>
          <p:nvPr/>
        </p:nvSpPr>
        <p:spPr>
          <a:xfrm>
            <a:off x="996791" y="2331697"/>
            <a:ext cx="4442717" cy="328981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Redlining created persistent gaps in air pollution exposure that are still evident today.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Figure displays exposure differentials in 202 redlined cities with population of 45 million.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6E8A42-EFDE-2D37-7649-FDCDD17CB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343" y="540727"/>
            <a:ext cx="5667375" cy="5448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EDD0A7-2B8A-C35B-9B24-18C7B31C21F3}"/>
              </a:ext>
            </a:extLst>
          </p:cNvPr>
          <p:cNvSpPr txBox="1"/>
          <p:nvPr/>
        </p:nvSpPr>
        <p:spPr>
          <a:xfrm>
            <a:off x="6429374" y="5942134"/>
            <a:ext cx="555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5"/>
              </a:rPr>
              <a:t>Lane, Morello-Frosch, Marshall, </a:t>
            </a:r>
            <a:r>
              <a:rPr lang="en-US" dirty="0" err="1">
                <a:hlinkClick r:id="rId5"/>
              </a:rPr>
              <a:t>Apte</a:t>
            </a:r>
            <a:r>
              <a:rPr lang="en-US" dirty="0">
                <a:hlinkClick r:id="rId5"/>
              </a:rPr>
              <a:t> (2022). 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243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0" y="-279156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Housing Covenants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9F865-0124-5FFC-657C-8E0DD37FD238}"/>
              </a:ext>
            </a:extLst>
          </p:cNvPr>
          <p:cNvSpPr txBox="1"/>
          <p:nvPr/>
        </p:nvSpPr>
        <p:spPr>
          <a:xfrm>
            <a:off x="375469" y="2214466"/>
            <a:ext cx="6107393" cy="34465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dirty="0">
                <a:cs typeface="Calibri Light" panose="020F0302020204030204" pitchFamily="34" charset="0"/>
              </a:rPr>
              <a:t>Housing covenants were house- or neighborhood-level agreements not to </a:t>
            </a:r>
            <a:r>
              <a:rPr lang="en-US" sz="2200">
                <a:cs typeface="Calibri Light" panose="020F0302020204030204" pitchFamily="34" charset="0"/>
              </a:rPr>
              <a:t>sell homes </a:t>
            </a:r>
            <a:r>
              <a:rPr lang="en-US" sz="2200" dirty="0">
                <a:cs typeface="Calibri Light" panose="020F0302020204030204" pitchFamily="34" charset="0"/>
              </a:rPr>
              <a:t>to specific minority groups.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cs typeface="Calibri Light" panose="020F0302020204030204" pitchFamily="34" charset="0"/>
              </a:rPr>
              <a:t>Limited potential for people of color to flee the nuisance to newer homes constructed away from industrial zones.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cs typeface="Calibri Light" panose="020F0302020204030204" pitchFamily="34" charset="0"/>
              </a:rPr>
              <a:t>Lorraine Hansberry and George Bush’s experiences with racial housing covenants.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F32D1C-CACB-4D21-8AD2-20C998C22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51" y="313575"/>
            <a:ext cx="2832651" cy="333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orge W. Bush to fundraise for Colorado GOP Senate candidate Joe O'Dea">
            <a:extLst>
              <a:ext uri="{FF2B5EF4-FFF2-40B4-BE49-F238E27FC236}">
                <a16:creationId xmlns:a16="http://schemas.microsoft.com/office/drawing/2014/main" id="{E4BAB9DB-A401-4B37-A14B-6A187558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679" y="3754483"/>
            <a:ext cx="3669365" cy="244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3289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129687" y="-103310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Long-term Impact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9F865-0124-5FFC-657C-8E0DD37FD238}"/>
              </a:ext>
            </a:extLst>
          </p:cNvPr>
          <p:cNvSpPr txBox="1"/>
          <p:nvPr/>
        </p:nvSpPr>
        <p:spPr>
          <a:xfrm>
            <a:off x="469254" y="2230322"/>
            <a:ext cx="6822500" cy="414190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Using 120,000 properties in Minnesota, </a:t>
            </a:r>
            <a:r>
              <a:rPr lang="en-US" sz="2400" dirty="0" err="1">
                <a:cs typeface="Calibri Light" panose="020F0302020204030204" pitchFamily="34" charset="0"/>
                <a:hlinkClick r:id="rId4"/>
              </a:rPr>
              <a:t>Sood</a:t>
            </a:r>
            <a:r>
              <a:rPr lang="en-US" sz="2400" dirty="0">
                <a:cs typeface="Calibri Light" panose="020F0302020204030204" pitchFamily="34" charset="0"/>
                <a:hlinkClick r:id="rId4"/>
              </a:rPr>
              <a:t> et al. (2021)</a:t>
            </a:r>
            <a:r>
              <a:rPr lang="en-US" sz="2400" dirty="0">
                <a:cs typeface="Calibri Light" panose="020F0302020204030204" pitchFamily="34" charset="0"/>
              </a:rPr>
              <a:t> find that: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Covenanted houses in 1948 have 3.4% higher </a:t>
            </a:r>
            <a:r>
              <a:rPr lang="en-US" sz="2400" b="1" i="1" dirty="0">
                <a:solidFill>
                  <a:srgbClr val="0070C0"/>
                </a:solidFill>
                <a:cs typeface="Calibri Light" panose="020F0302020204030204" pitchFamily="34" charset="0"/>
              </a:rPr>
              <a:t>present</a:t>
            </a:r>
            <a:r>
              <a:rPr lang="en-US" sz="2400" dirty="0">
                <a:cs typeface="Calibri Light" panose="020F0302020204030204" pitchFamily="34" charset="0"/>
              </a:rPr>
              <a:t> values.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Census blocks with 1% increase in covenanted homes in a census block reduces current % Black by 14% and Black homeownership by 19%.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000" dirty="0"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465422-9207-1C8F-A628-D7EB938ED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0363" y="1400175"/>
            <a:ext cx="4171950" cy="497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FDBA5-D0E9-5F7C-4284-0F277289D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3538" y="1899301"/>
            <a:ext cx="1628775" cy="8504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7034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Expulsive Urban Renewal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89206-3BCA-B083-671E-70A19B249CF6}"/>
              </a:ext>
            </a:extLst>
          </p:cNvPr>
          <p:cNvSpPr txBox="1"/>
          <p:nvPr/>
        </p:nvSpPr>
        <p:spPr>
          <a:xfrm>
            <a:off x="2231149" y="1991727"/>
            <a:ext cx="7561055" cy="39110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Eminent domain takes private property for public use in exchange for just compensation.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Eminent domain, urban renewal, and urban planning differentially target properties inhabited by people of color.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Of 2,500 cases of eminent domain in 992 cities from 1949 to 1973, one million people were displaced and two thirds were Black (</a:t>
            </a:r>
            <a:r>
              <a:rPr lang="en-US" sz="2000" dirty="0">
                <a:cs typeface="Calibri Light" panose="020F0302020204030204" pitchFamily="34" charset="0"/>
                <a:hlinkClick r:id="rId4"/>
              </a:rPr>
              <a:t>Fullilove, 2015</a:t>
            </a:r>
            <a:r>
              <a:rPr lang="en-US" sz="2000" dirty="0">
                <a:cs typeface="Calibri Light" panose="020F0302020204030204" pitchFamily="34" charset="0"/>
              </a:rPr>
              <a:t>).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In combination with zoning, redlining, housing covenants, and hysteresis, limits options for escaping pollution. </a:t>
            </a:r>
          </a:p>
          <a:p>
            <a:pPr lvl="1"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4360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48357" y="1810146"/>
            <a:ext cx="5424904" cy="42131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The </a:t>
            </a:r>
            <a:r>
              <a:rPr lang="en-US" sz="2400" b="1" dirty="0">
                <a:solidFill>
                  <a:srgbClr val="0070C0"/>
                </a:solidFill>
                <a:cs typeface="Calibri Light" panose="020F0302020204030204" pitchFamily="34" charset="0"/>
              </a:rPr>
              <a:t>fetal origins hypothesis </a:t>
            </a:r>
            <a:r>
              <a:rPr lang="en-US" sz="2400" dirty="0">
                <a:cs typeface="Calibri Light" panose="020F0302020204030204" pitchFamily="34" charset="0"/>
              </a:rPr>
              <a:t>suggests that pollution exposure in utero has lifelong effects on physical health, educational attainment, and income.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  <a:hlinkClick r:id="rId4"/>
              </a:rPr>
              <a:t>Almond and Currie, “Killing me Softly: The Fetal Origins Hypothesis” (2011) </a:t>
            </a:r>
            <a:r>
              <a:rPr lang="en-US" sz="2400" dirty="0">
                <a:cs typeface="Calibri Light" panose="020F0302020204030204" pitchFamily="34" charset="0"/>
              </a:rPr>
              <a:t> overview.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  <a:hlinkClick r:id="rId5"/>
              </a:rPr>
              <a:t>Follow-up in 2018</a:t>
            </a:r>
            <a:r>
              <a:rPr lang="en-US" sz="2400" dirty="0">
                <a:cs typeface="Calibri Light" panose="020F0302020204030204" pitchFamily="34" charset="0"/>
              </a:rPr>
              <a:t> with more evidence.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448357" y="-232922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5. Intergenerational Transmission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27062239-1F7A-4E8F-9B1D-C983A8ACC619}"/>
              </a:ext>
            </a:extLst>
          </p:cNvPr>
          <p:cNvSpPr/>
          <p:nvPr/>
        </p:nvSpPr>
        <p:spPr>
          <a:xfrm>
            <a:off x="7526215" y="2555631"/>
            <a:ext cx="3493477" cy="2813538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77E4C96-2C2D-4B96-89F4-31521109BB60}"/>
              </a:ext>
            </a:extLst>
          </p:cNvPr>
          <p:cNvCxnSpPr/>
          <p:nvPr/>
        </p:nvCxnSpPr>
        <p:spPr>
          <a:xfrm>
            <a:off x="9624551" y="2790092"/>
            <a:ext cx="1277911" cy="20515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7FED4C-14FB-424E-A2B8-4A55ED675B10}"/>
              </a:ext>
            </a:extLst>
          </p:cNvPr>
          <p:cNvCxnSpPr>
            <a:cxnSpLocks/>
          </p:cNvCxnSpPr>
          <p:nvPr/>
        </p:nvCxnSpPr>
        <p:spPr>
          <a:xfrm flipH="1">
            <a:off x="7655169" y="5600125"/>
            <a:ext cx="3247293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AFBBA5-9BBA-41CB-A592-7406F646DAAF}"/>
              </a:ext>
            </a:extLst>
          </p:cNvPr>
          <p:cNvCxnSpPr>
            <a:cxnSpLocks/>
          </p:cNvCxnSpPr>
          <p:nvPr/>
        </p:nvCxnSpPr>
        <p:spPr>
          <a:xfrm flipV="1">
            <a:off x="7373815" y="2727368"/>
            <a:ext cx="1512277" cy="247006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8842F3-6B83-41E7-894F-A7CD40695FFE}"/>
              </a:ext>
            </a:extLst>
          </p:cNvPr>
          <p:cNvSpPr txBox="1"/>
          <p:nvPr/>
        </p:nvSpPr>
        <p:spPr>
          <a:xfrm>
            <a:off x="11019692" y="5111262"/>
            <a:ext cx="104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Tiebout</a:t>
            </a:r>
            <a:r>
              <a:rPr lang="en-US" dirty="0"/>
              <a:t> Sorting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CFB14D-C7F1-4C8A-B6F3-A94FB4321836}"/>
              </a:ext>
            </a:extLst>
          </p:cNvPr>
          <p:cNvSpPr txBox="1"/>
          <p:nvPr/>
        </p:nvSpPr>
        <p:spPr>
          <a:xfrm>
            <a:off x="8783420" y="1588880"/>
            <a:ext cx="1682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Health, Education, Income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7C27E9-2C46-4E7F-A605-EFAB403E6AEF}"/>
              </a:ext>
            </a:extLst>
          </p:cNvPr>
          <p:cNvSpPr txBox="1"/>
          <p:nvPr/>
        </p:nvSpPr>
        <p:spPr>
          <a:xfrm>
            <a:off x="5972907" y="5101716"/>
            <a:ext cx="1682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Fetal Environmental Health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C83B0C-6AD2-42D3-BEE0-DD983636BBE1}"/>
              </a:ext>
            </a:extLst>
          </p:cNvPr>
          <p:cNvSpPr txBox="1"/>
          <p:nvPr/>
        </p:nvSpPr>
        <p:spPr>
          <a:xfrm>
            <a:off x="8771791" y="5600125"/>
            <a:ext cx="1459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Pollution Exposure</a:t>
            </a:r>
            <a:r>
              <a:rPr lang="en-US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0972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926091" y="2050545"/>
            <a:ext cx="10339818" cy="39110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From an economics and EJ perspective, important to disentangle causes to determine policy implications, but often current causes are not easily separable from past causes. 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Even with good causal inference, equity/efficiency trade-offs often remain: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Differential sorting might imply economic efficiency if equal access and no discrimination.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cs typeface="Calibri Light" panose="020F0302020204030204" pitchFamily="34" charset="0"/>
              </a:rPr>
              <a:t>Environmental gentrification, red-lining, housing covenants, steering, and hysteresis.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Differential siting might imply economic efficiency if meaningful community involvement and fair negotiations.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cs typeface="Calibri Light" panose="020F0302020204030204" pitchFamily="34" charset="0"/>
              </a:rPr>
              <a:t>Internal colonialism, firm enticement and manipulation, bargaining power, and coordination problem.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-22840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Concluding Remarks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9873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B513DB1-4502-409F-937E-1F652A2AED9E}"/>
              </a:ext>
            </a:extLst>
          </p:cNvPr>
          <p:cNvSpPr txBox="1">
            <a:spLocks/>
          </p:cNvSpPr>
          <p:nvPr/>
        </p:nvSpPr>
        <p:spPr>
          <a:xfrm>
            <a:off x="371061" y="-269435"/>
            <a:ext cx="11449878" cy="16321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800" dirty="0">
                <a:solidFill>
                  <a:srgbClr val="0070C0"/>
                </a:solidFill>
                <a:latin typeface="+mj-lt"/>
              </a:rPr>
              <a:t>Next class</a:t>
            </a:r>
          </a:p>
          <a:p>
            <a:pPr algn="ctr"/>
            <a:endParaRPr lang="en-US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F8D491-E9D6-4622-95D9-A31A202ACC5D}"/>
              </a:ext>
            </a:extLst>
          </p:cNvPr>
          <p:cNvSpPr txBox="1"/>
          <p:nvPr/>
        </p:nvSpPr>
        <p:spPr>
          <a:xfrm>
            <a:off x="2612516" y="1676069"/>
            <a:ext cx="6966968" cy="415498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Calibri Light" panose="020F0302020204030204" pitchFamily="34" charset="0"/>
              </a:rPr>
              <a:t>No class on Monday, October 9</a:t>
            </a:r>
            <a:r>
              <a:rPr lang="en-US" sz="2400" baseline="30000" dirty="0">
                <a:cs typeface="Calibri Light" panose="020F0302020204030204" pitchFamily="34" charset="0"/>
              </a:rPr>
              <a:t>th</a:t>
            </a:r>
            <a:r>
              <a:rPr lang="en-US" sz="2400" dirty="0">
                <a:cs typeface="Calibri Light" panose="020F0302020204030204" pitchFamily="34" charset="0"/>
              </a:rPr>
              <a:t>.</a:t>
            </a:r>
          </a:p>
          <a:p>
            <a:endParaRPr lang="en-US" sz="2400" dirty="0">
              <a:cs typeface="Calibri Light" panose="020F0302020204030204" pitchFamily="34" charset="0"/>
            </a:endParaRPr>
          </a:p>
          <a:p>
            <a:r>
              <a:rPr lang="en-US" sz="2400" dirty="0">
                <a:cs typeface="Calibri Light" panose="020F0302020204030204" pitchFamily="34" charset="0"/>
              </a:rPr>
              <a:t>Next Wednesday we will cover how to conduct an EJ analysis and walk through some examples. I will post your case study assignment in the next few days. </a:t>
            </a:r>
          </a:p>
          <a:p>
            <a:endParaRPr lang="en-US" sz="2400" dirty="0">
              <a:cs typeface="Calibri Light" panose="020F0302020204030204" pitchFamily="34" charset="0"/>
            </a:endParaRPr>
          </a:p>
          <a:p>
            <a:r>
              <a:rPr lang="en-US" sz="2400" dirty="0">
                <a:cs typeface="Calibri Light" panose="020F0302020204030204" pitchFamily="34" charset="0"/>
              </a:rPr>
              <a:t>Readings for Wednesday: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err="1">
                <a:hlinkClick r:id="rId4"/>
              </a:rPr>
              <a:t>Andarge</a:t>
            </a:r>
            <a:r>
              <a:rPr lang="en-US" sz="2400" dirty="0">
                <a:hlinkClick r:id="rId4"/>
              </a:rPr>
              <a:t> et al. (2023)</a:t>
            </a:r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(</a:t>
            </a:r>
            <a:r>
              <a:rPr lang="en-US" sz="2400" i="1" dirty="0"/>
              <a:t>optional</a:t>
            </a:r>
            <a:r>
              <a:rPr lang="en-US" sz="2400" dirty="0"/>
              <a:t>) </a:t>
            </a:r>
            <a:r>
              <a:rPr lang="en-US" sz="2400" dirty="0">
                <a:hlinkClick r:id="rId5"/>
              </a:rPr>
              <a:t>EJ Technical Guidance Ch. 2-4</a:t>
            </a:r>
            <a:endParaRPr lang="en-US" sz="2400" dirty="0">
              <a:cs typeface="Calibri Light" panose="020F0302020204030204" pitchFamily="34" charset="0"/>
            </a:endParaRPr>
          </a:p>
          <a:p>
            <a:pPr lvl="1"/>
            <a:endParaRPr lang="en-US" sz="2400" dirty="0">
              <a:cs typeface="Calibri Light" panose="020F0302020204030204" pitchFamily="34" charset="0"/>
            </a:endParaRPr>
          </a:p>
          <a:p>
            <a:pPr lvl="1"/>
            <a:endParaRPr lang="en-US" sz="2400" dirty="0"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3508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398551" y="1662853"/>
            <a:ext cx="4789969" cy="42957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After considering 90 potential landfill sites, NC narrowed down to two locations: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Public landfill in Chatham County (26% Black, 7% below FPL). 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Already a landfill. Clay-lined.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Privately-owned land on recently foreclosed property in Warren County (60% Black, 25% below FPL).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No city council or mayor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Shallow groundwater and permeable soils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37763" y="-468923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History of the EJ Movement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6CD6D5-F212-42EF-BEBF-631B299D19FE}"/>
              </a:ext>
            </a:extLst>
          </p:cNvPr>
          <p:cNvSpPr txBox="1"/>
          <p:nvPr/>
        </p:nvSpPr>
        <p:spPr>
          <a:xfrm>
            <a:off x="5716060" y="5823388"/>
            <a:ext cx="6475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Figure: Protesters attempting to block delivery of PCB waste to the Warren County, NC landfill in 1982 (</a:t>
            </a:r>
            <a:r>
              <a:rPr lang="en-US" sz="1600" dirty="0">
                <a:hlinkClick r:id="rId4"/>
              </a:rPr>
              <a:t>A second source for more background</a:t>
            </a:r>
            <a:r>
              <a:rPr lang="en-US" sz="1600" dirty="0"/>
              <a:t>).</a:t>
            </a:r>
          </a:p>
        </p:txBody>
      </p:sp>
      <p:pic>
        <p:nvPicPr>
          <p:cNvPr id="1026" name="Picture 2" descr="We Birthed the Movement: The Warren County PCB Landfill Protests, 1978-1982  - UNC-Chapel Hill Libraries">
            <a:extLst>
              <a:ext uri="{FF2B5EF4-FFF2-40B4-BE49-F238E27FC236}">
                <a16:creationId xmlns:a16="http://schemas.microsoft.com/office/drawing/2014/main" id="{7B1E5BCE-8F67-1159-C27A-821487A95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367" y="1607895"/>
            <a:ext cx="6310913" cy="421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7575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15783" y="1720312"/>
            <a:ext cx="5200277" cy="42957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NC chose the Warren site. Multiple lawsuits, including by the NAACP, did not prevent the landfill creation moving forward. 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r>
              <a:rPr lang="en-US" sz="2000" dirty="0"/>
              <a:t>In 1982, as trucks began to fill the Warren landfill with PCB wastes, local groups protested. 500 people were arrested, including Walter Fauntroy of the US House of Representatives and a leader of the United Church of Christ. 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r>
              <a:rPr lang="en-US" sz="2000" dirty="0"/>
              <a:t>Landfill went ahead as planned.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37763" y="-468923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History of the EJ Movement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6CD6D5-F212-42EF-BEBF-631B299D19FE}"/>
              </a:ext>
            </a:extLst>
          </p:cNvPr>
          <p:cNvSpPr txBox="1"/>
          <p:nvPr/>
        </p:nvSpPr>
        <p:spPr>
          <a:xfrm>
            <a:off x="5716060" y="5766315"/>
            <a:ext cx="6166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Figure: Protesters attempting to block delivery of PCB waste to the Warren County, NC landfill in 1982 (</a:t>
            </a:r>
            <a:r>
              <a:rPr lang="en-US" sz="1600" dirty="0">
                <a:hlinkClick r:id="rId4"/>
              </a:rPr>
              <a:t>A third WaPo article</a:t>
            </a:r>
            <a:r>
              <a:rPr lang="en-US" sz="1600" dirty="0"/>
              <a:t>).</a:t>
            </a:r>
          </a:p>
        </p:txBody>
      </p:sp>
      <p:pic>
        <p:nvPicPr>
          <p:cNvPr id="3" name="Picture 2" descr="Image without caption">
            <a:extLst>
              <a:ext uri="{FF2B5EF4-FFF2-40B4-BE49-F238E27FC236}">
                <a16:creationId xmlns:a16="http://schemas.microsoft.com/office/drawing/2014/main" id="{6514BF91-A7E5-F0B3-AA75-442716F03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60" y="1720312"/>
            <a:ext cx="6027405" cy="401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6884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37763" y="-468923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History of the EJ Movement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6CD6D5-F212-42EF-BEBF-631B299D19FE}"/>
              </a:ext>
            </a:extLst>
          </p:cNvPr>
          <p:cNvSpPr txBox="1"/>
          <p:nvPr/>
        </p:nvSpPr>
        <p:spPr>
          <a:xfrm>
            <a:off x="10335671" y="5766315"/>
            <a:ext cx="1388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4"/>
              </a:rPr>
              <a:t>Image source. </a:t>
            </a:r>
            <a:endParaRPr lang="en-US" sz="1600" dirty="0"/>
          </a:p>
        </p:txBody>
      </p:sp>
      <p:pic>
        <p:nvPicPr>
          <p:cNvPr id="3074" name="Picture 2" descr="Environmental Justice For All | Alumni Association | University of Colorado  Boulder">
            <a:extLst>
              <a:ext uri="{FF2B5EF4-FFF2-40B4-BE49-F238E27FC236}">
                <a16:creationId xmlns:a16="http://schemas.microsoft.com/office/drawing/2014/main" id="{45D3AD37-8C31-1154-2AD6-11F27ED7E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5" y="1466237"/>
            <a:ext cx="11255829" cy="430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493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351659" y="2147574"/>
            <a:ext cx="5161117" cy="422166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Two landmark studies followed: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hlinkClick r:id="rId4"/>
              </a:rPr>
              <a:t>Siting of Hazardous Waste Landfills and their Correlation with Racial and Economic Status of Surrounding Communities </a:t>
            </a:r>
            <a:r>
              <a:rPr lang="en-US" sz="2000" dirty="0"/>
              <a:t>by the General Accounting Office (1983)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hlinkClick r:id="rId5"/>
              </a:rPr>
              <a:t>Toxic Wastes and Race</a:t>
            </a:r>
            <a:r>
              <a:rPr lang="en-US" sz="2000" dirty="0"/>
              <a:t> by the Commission for Racial Justice of the United Church of Christ (1987). 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lnSpc>
                <a:spcPct val="125000"/>
              </a:lnSpc>
            </a:pP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37763" y="-468923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History of the EJ Movement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0CFD9-94A2-6E35-5025-1211D5018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6900" y="2834420"/>
            <a:ext cx="6515100" cy="2314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D63CEB-2FDD-9ACE-EFFE-29FB02E5FA9A}"/>
              </a:ext>
            </a:extLst>
          </p:cNvPr>
          <p:cNvSpPr/>
          <p:nvPr/>
        </p:nvSpPr>
        <p:spPr>
          <a:xfrm>
            <a:off x="5814646" y="3528646"/>
            <a:ext cx="6295292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0D31A0-70BF-2D87-2825-7A7BD8DEEF67}"/>
              </a:ext>
            </a:extLst>
          </p:cNvPr>
          <p:cNvCxnSpPr>
            <a:endCxn id="6" idx="1"/>
          </p:cNvCxnSpPr>
          <p:nvPr/>
        </p:nvCxnSpPr>
        <p:spPr>
          <a:xfrm flipV="1">
            <a:off x="5064369" y="3991708"/>
            <a:ext cx="612531" cy="7561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36472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351659" y="1784159"/>
            <a:ext cx="5849849" cy="23721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In 1991, the UCC’s Commission for Racial Justice held the First National People of Color Environmental Leadership Summit.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The </a:t>
            </a:r>
            <a:r>
              <a:rPr lang="en-US" sz="2000" dirty="0">
                <a:hlinkClick r:id="rId4"/>
              </a:rPr>
              <a:t>17 Principles of Environmental Justice</a:t>
            </a:r>
            <a:r>
              <a:rPr lang="en-US" sz="2000" dirty="0"/>
              <a:t>. 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endParaRPr lang="en-US" sz="20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37763" y="-468923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A Broad Coalition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7C0C3-53A4-A511-B581-A99B022CA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843" y="3493477"/>
            <a:ext cx="3781425" cy="281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D3B76F-C40B-BAA1-8F6A-F92F1DD76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041" y="1784159"/>
            <a:ext cx="5448300" cy="42005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67103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heme/theme1.xml><?xml version="1.0" encoding="utf-8"?>
<a:theme xmlns:a="http://schemas.openxmlformats.org/drawingml/2006/main" name="Presentation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UC_Real Theme Updated 2018" id="{E13B41A0-8B66-4609-AF70-58520B831F02}" vid="{3ED8087A-4891-4EE5-A68C-328DF07D5C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UIUC_Real Theme Updated 2018</Template>
  <TotalTime>35655</TotalTime>
  <Words>2524</Words>
  <Application>Microsoft Office PowerPoint</Application>
  <PresentationFormat>Widescreen</PresentationFormat>
  <Paragraphs>281</Paragraphs>
  <Slides>46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Times New Roman</vt:lpstr>
      <vt:lpstr>Wingdings</vt:lpstr>
      <vt:lpstr>Presentation</vt:lpstr>
      <vt:lpstr>PowerPoint Presentation</vt:lpstr>
      <vt:lpstr>PowerPoint Presentation</vt:lpstr>
      <vt:lpstr>Part 1: Environmental Justice 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Office of Environmental Justice Definition</vt:lpstr>
      <vt:lpstr>Office of Environmental Justice Definition</vt:lpstr>
      <vt:lpstr>PowerPoint Presentation</vt:lpstr>
      <vt:lpstr>PowerPoint Presentation</vt:lpstr>
      <vt:lpstr>PowerPoint Presentation</vt:lpstr>
      <vt:lpstr>PowerPoint Presentation</vt:lpstr>
      <vt:lpstr>Part 2: Sources of Environmental Inequality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</dc:title>
  <dc:creator>parthum2@illinois.edu</dc:creator>
  <cp:lastModifiedBy>Wes Austin</cp:lastModifiedBy>
  <cp:revision>876</cp:revision>
  <dcterms:created xsi:type="dcterms:W3CDTF">2018-08-24T16:58:07Z</dcterms:created>
  <dcterms:modified xsi:type="dcterms:W3CDTF">2023-10-04T01:22:23Z</dcterms:modified>
</cp:coreProperties>
</file>